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60" r:id="rId1"/>
    <p:sldMasterId id="2147483972" r:id="rId2"/>
  </p:sldMasterIdLst>
  <p:notesMasterIdLst>
    <p:notesMasterId r:id="rId22"/>
  </p:notesMasterIdLst>
  <p:handoutMasterIdLst>
    <p:handoutMasterId r:id="rId23"/>
  </p:handoutMasterIdLst>
  <p:sldIdLst>
    <p:sldId id="359" r:id="rId3"/>
    <p:sldId id="583" r:id="rId4"/>
    <p:sldId id="593" r:id="rId5"/>
    <p:sldId id="600" r:id="rId6"/>
    <p:sldId id="585" r:id="rId7"/>
    <p:sldId id="586" r:id="rId8"/>
    <p:sldId id="587" r:id="rId9"/>
    <p:sldId id="588" r:id="rId10"/>
    <p:sldId id="589" r:id="rId11"/>
    <p:sldId id="601" r:id="rId12"/>
    <p:sldId id="607" r:id="rId13"/>
    <p:sldId id="608" r:id="rId14"/>
    <p:sldId id="609" r:id="rId15"/>
    <p:sldId id="610" r:id="rId16"/>
    <p:sldId id="611" r:id="rId17"/>
    <p:sldId id="613" r:id="rId18"/>
    <p:sldId id="614" r:id="rId19"/>
    <p:sldId id="615" r:id="rId20"/>
    <p:sldId id="616" r:id="rId2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D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5" autoAdjust="0"/>
    <p:restoredTop sz="93011" autoAdjust="0"/>
  </p:normalViewPr>
  <p:slideViewPr>
    <p:cSldViewPr snapToGrid="0" snapToObjects="1">
      <p:cViewPr>
        <p:scale>
          <a:sx n="90" d="100"/>
          <a:sy n="90" d="100"/>
        </p:scale>
        <p:origin x="-88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362"/>
    </p:cViewPr>
  </p:sorterViewPr>
  <p:notesViewPr>
    <p:cSldViewPr snapToGrid="0" snapToObjects="1">
      <p:cViewPr varScale="1">
        <p:scale>
          <a:sx n="73" d="100"/>
          <a:sy n="73" d="100"/>
        </p:scale>
        <p:origin x="-3248" y="-10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45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911" y="0"/>
            <a:ext cx="2946144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C257D2-4342-44F6-BD4D-1E48887FF2AA}" type="datetimeFigureOut">
              <a:rPr lang="pt-BR"/>
              <a:pPr>
                <a:defRPr/>
              </a:pPr>
              <a:t>03/12/2012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2946145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911" y="9428164"/>
            <a:ext cx="2946144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05A89D-4992-4D93-A0EA-3F32330850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088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45" cy="496888"/>
          </a:xfrm>
          <a:prstGeom prst="rect">
            <a:avLst/>
          </a:prstGeom>
        </p:spPr>
        <p:txBody>
          <a:bodyPr vert="horz" lIns="93096" tIns="46548" rIns="93096" bIns="4654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11" y="0"/>
            <a:ext cx="2946144" cy="496888"/>
          </a:xfrm>
          <a:prstGeom prst="rect">
            <a:avLst/>
          </a:prstGeom>
        </p:spPr>
        <p:txBody>
          <a:bodyPr vert="horz" lIns="93096" tIns="46548" rIns="93096" bIns="4654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5EDCEE-54A1-4AF1-AE0E-3E4C2E76F3DB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6" tIns="46548" rIns="93096" bIns="4654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54" y="4714876"/>
            <a:ext cx="5437168" cy="4467225"/>
          </a:xfrm>
          <a:prstGeom prst="rect">
            <a:avLst/>
          </a:prstGeom>
        </p:spPr>
        <p:txBody>
          <a:bodyPr vert="horz" lIns="93096" tIns="46548" rIns="93096" bIns="46548" rtlCol="0"/>
          <a:lstStyle/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164"/>
            <a:ext cx="2946145" cy="496887"/>
          </a:xfrm>
          <a:prstGeom prst="rect">
            <a:avLst/>
          </a:prstGeom>
        </p:spPr>
        <p:txBody>
          <a:bodyPr vert="horz" lIns="93096" tIns="46548" rIns="93096" bIns="4654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11" y="9428164"/>
            <a:ext cx="2946144" cy="496887"/>
          </a:xfrm>
          <a:prstGeom prst="rect">
            <a:avLst/>
          </a:prstGeom>
        </p:spPr>
        <p:txBody>
          <a:bodyPr vert="horz" lIns="93096" tIns="46548" rIns="93096" bIns="4654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D801B3-F910-47BC-A7AD-C985B67775E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01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801B3-F910-47BC-A7AD-C985B67775E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1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4122" y="767946"/>
            <a:ext cx="4906285" cy="36807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xfrm>
            <a:off x="915798" y="4681635"/>
            <a:ext cx="4961359" cy="45274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6353"/>
            <a:r>
              <a:rPr lang="pt-BR" smtClean="0"/>
              <a:t>Produtos químicos orgânicos e inorgânicos</a:t>
            </a:r>
          </a:p>
          <a:p>
            <a:pPr defTabSz="906353"/>
            <a:endParaRPr lang="pt-BR" smtClean="0"/>
          </a:p>
          <a:p>
            <a:pPr defTabSz="906353"/>
            <a:r>
              <a:rPr lang="pt-BR" smtClean="0"/>
              <a:t>Produtos orgânicos são derivados de combustíveis fósseis como o petróleo e gás, que representam a parte mais significativa da produção na indústria e são usados na fabricação de plásticos, fibras e pigmentos sintéticos, defensivos agrícolas e produtos farmacêuticos, entre outros. </a:t>
            </a:r>
          </a:p>
          <a:p>
            <a:pPr defTabSz="906353"/>
            <a:r>
              <a:rPr lang="pt-BR" smtClean="0"/>
              <a:t>Produtos inorgânicos se baseiam em substâncias de origem mineral que não contém cadeias de carbono em sua estrutura de origem, como o cloro, soda cáustica e dióxido de titânio. </a:t>
            </a:r>
          </a:p>
          <a:p>
            <a:pPr defTabSz="906353"/>
            <a:endParaRPr lang="pt-BR" smtClean="0"/>
          </a:p>
          <a:p>
            <a:pPr defTabSz="906353"/>
            <a:r>
              <a:rPr lang="pt-BR" smtClean="0"/>
              <a:t>Vendas anuais da indústria, globalmente, eram estimadas em US$ 3,7 trilhões no ano de 2007 (Abiquim, 2010)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4122" y="767946"/>
            <a:ext cx="4906285" cy="36807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xfrm>
            <a:off x="915798" y="4681635"/>
            <a:ext cx="4961359" cy="45274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6353"/>
            <a:r>
              <a:rPr lang="pt-BR" smtClean="0"/>
              <a:t>Produtos químicos orgânicos e inorgânicos</a:t>
            </a:r>
          </a:p>
          <a:p>
            <a:pPr defTabSz="906353"/>
            <a:endParaRPr lang="pt-BR" smtClean="0"/>
          </a:p>
          <a:p>
            <a:pPr defTabSz="906353"/>
            <a:r>
              <a:rPr lang="pt-BR" smtClean="0"/>
              <a:t>Produtos orgânicos são derivados de combustíveis fósseis como o petróleo e gás, que representam a parte mais significativa da produção na indústria e são usados na fabricação de plásticos, fibras e pigmentos sintéticos, defensivos agrícolas e produtos farmacêuticos, entre outros. </a:t>
            </a:r>
          </a:p>
          <a:p>
            <a:pPr defTabSz="906353"/>
            <a:r>
              <a:rPr lang="pt-BR" smtClean="0"/>
              <a:t>Produtos inorgânicos se baseiam em substâncias de origem mineral que não contém cadeias de carbono em sua estrutura de origem, como o cloro, soda cáustica e dióxido de titânio. </a:t>
            </a:r>
          </a:p>
          <a:p>
            <a:pPr defTabSz="906353"/>
            <a:endParaRPr lang="pt-BR" smtClean="0"/>
          </a:p>
          <a:p>
            <a:pPr defTabSz="906353"/>
            <a:r>
              <a:rPr lang="pt-BR" smtClean="0"/>
              <a:t>Vendas anuais da indústria, globalmente, eram estimadas em US$ 3,7 trilhões no ano de 2007 (Abiquim, 2010)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ea typeface="ＭＳ Ｐゴシック" pitchFamily="34" charset="-128"/>
            </a:endParaRPr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08FFD42-694C-4D3E-97FA-94D40C5FF9FA}" type="slidenum">
              <a:rPr lang="en-US">
                <a:latin typeface="Calibri" pitchFamily="34" charset="0"/>
              </a:rPr>
              <a:pPr eaLnBrk="1" hangingPunct="1"/>
              <a:t>5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ea typeface="ＭＳ Ｐゴシック" pitchFamily="34" charset="-128"/>
            </a:endParaRPr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CB0132D-2D69-45BA-8357-8415DA269109}" type="slidenum">
              <a:rPr lang="en-US">
                <a:latin typeface="Calibri" pitchFamily="34" charset="0"/>
              </a:rPr>
              <a:pPr eaLnBrk="1" hangingPunct="1"/>
              <a:t>6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ea typeface="ＭＳ Ｐゴシック" pitchFamily="34" charset="-128"/>
            </a:endParaRPr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A56133C-6BEA-4BB1-BC5A-0EAFACC7E800}" type="slidenum">
              <a:rPr lang="en-US">
                <a:latin typeface="Calibri" pitchFamily="34" charset="0"/>
              </a:rPr>
              <a:pPr eaLnBrk="1" hangingPunct="1"/>
              <a:t>7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ea typeface="ＭＳ Ｐゴシック" pitchFamily="34" charset="-128"/>
            </a:endParaRPr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10AB52C-1503-44E7-A842-43DC055AC5E9}" type="slidenum">
              <a:rPr lang="en-US">
                <a:latin typeface="Calibri" pitchFamily="34" charset="0"/>
              </a:rPr>
              <a:pPr eaLnBrk="1" hangingPunct="1"/>
              <a:t>8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>
              <a:ea typeface="ＭＳ Ｐゴシック" pitchFamily="34" charset="-128"/>
            </a:endParaRPr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40DA1E1-19F9-4400-983D-89624DBFAFE4}" type="slidenum">
              <a:rPr lang="en-US">
                <a:latin typeface="Calibri" pitchFamily="34" charset="0"/>
              </a:rPr>
              <a:pPr eaLnBrk="1" hangingPunct="1"/>
              <a:t>9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4122" y="767946"/>
            <a:ext cx="4906285" cy="36807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xfrm>
            <a:off x="915798" y="4681635"/>
            <a:ext cx="4961359" cy="45274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6353"/>
            <a:r>
              <a:rPr lang="pt-BR" smtClean="0"/>
              <a:t>Produtos químicos orgânicos e inorgânicos</a:t>
            </a:r>
          </a:p>
          <a:p>
            <a:pPr defTabSz="906353"/>
            <a:endParaRPr lang="pt-BR" smtClean="0"/>
          </a:p>
          <a:p>
            <a:pPr defTabSz="906353"/>
            <a:r>
              <a:rPr lang="pt-BR" smtClean="0"/>
              <a:t>Produtos orgânicos são derivados de combustíveis fósseis como o petróleo e gás, que representam a parte mais significativa da produção na indústria e são usados na fabricação de plásticos, fibras e pigmentos sintéticos, defensivos agrícolas e produtos farmacêuticos, entre outros. </a:t>
            </a:r>
          </a:p>
          <a:p>
            <a:pPr defTabSz="906353"/>
            <a:r>
              <a:rPr lang="pt-BR" smtClean="0"/>
              <a:t>Produtos inorgânicos se baseiam em substâncias de origem mineral que não contém cadeias de carbono em sua estrutura de origem, como o cloro, soda cáustica e dióxido de titânio. </a:t>
            </a:r>
          </a:p>
          <a:p>
            <a:pPr defTabSz="906353"/>
            <a:endParaRPr lang="pt-BR" smtClean="0"/>
          </a:p>
          <a:p>
            <a:pPr defTabSz="906353"/>
            <a:r>
              <a:rPr lang="pt-BR" smtClean="0"/>
              <a:t>Vendas anuais da indústria, globalmente, eram estimadas em US$ 3,7 trilhões no ano de 2007 (Abiquim, 2010)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4122" y="767946"/>
            <a:ext cx="4906285" cy="36807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xfrm>
            <a:off x="915798" y="4681635"/>
            <a:ext cx="4961359" cy="45274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6353"/>
            <a:r>
              <a:rPr lang="pt-BR" smtClean="0"/>
              <a:t>Produtos químicos orgânicos e inorgânicos</a:t>
            </a:r>
          </a:p>
          <a:p>
            <a:pPr defTabSz="906353"/>
            <a:endParaRPr lang="pt-BR" smtClean="0"/>
          </a:p>
          <a:p>
            <a:pPr defTabSz="906353"/>
            <a:r>
              <a:rPr lang="pt-BR" smtClean="0"/>
              <a:t>Produtos orgânicos são derivados de combustíveis fósseis como o petróleo e gás, que representam a parte mais significativa da produção na indústria e são usados na fabricação de plásticos, fibras e pigmentos sintéticos, defensivos agrícolas e produtos farmacêuticos, entre outros. </a:t>
            </a:r>
          </a:p>
          <a:p>
            <a:pPr defTabSz="906353"/>
            <a:r>
              <a:rPr lang="pt-BR" smtClean="0"/>
              <a:t>Produtos inorgânicos se baseiam em substâncias de origem mineral que não contém cadeias de carbono em sua estrutura de origem, como o cloro, soda cáustica e dióxido de titânio. </a:t>
            </a:r>
          </a:p>
          <a:p>
            <a:pPr defTabSz="906353"/>
            <a:endParaRPr lang="pt-BR" smtClean="0"/>
          </a:p>
          <a:p>
            <a:pPr defTabSz="906353"/>
            <a:r>
              <a:rPr lang="pt-BR" smtClean="0"/>
              <a:t>Vendas anuais da indústria, globalmente, eram estimadas em US$ 3,7 trilhões no ano de 2007 (Abiquim, 2010)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4122" y="767946"/>
            <a:ext cx="4906285" cy="36807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xfrm>
            <a:off x="915798" y="4681635"/>
            <a:ext cx="4961359" cy="45274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6353"/>
            <a:r>
              <a:rPr lang="pt-BR" smtClean="0"/>
              <a:t>Produtos químicos orgânicos e inorgânicos</a:t>
            </a:r>
          </a:p>
          <a:p>
            <a:pPr defTabSz="906353"/>
            <a:endParaRPr lang="pt-BR" smtClean="0"/>
          </a:p>
          <a:p>
            <a:pPr defTabSz="906353"/>
            <a:r>
              <a:rPr lang="pt-BR" smtClean="0"/>
              <a:t>Produtos orgânicos são derivados de combustíveis fósseis como o petróleo e gás, que representam a parte mais significativa da produção na indústria e são usados na fabricação de plásticos, fibras e pigmentos sintéticos, defensivos agrícolas e produtos farmacêuticos, entre outros. </a:t>
            </a:r>
          </a:p>
          <a:p>
            <a:pPr defTabSz="906353"/>
            <a:r>
              <a:rPr lang="pt-BR" smtClean="0"/>
              <a:t>Produtos inorgânicos se baseiam em substâncias de origem mineral que não contém cadeias de carbono em sua estrutura de origem, como o cloro, soda cáustica e dióxido de titânio. </a:t>
            </a:r>
          </a:p>
          <a:p>
            <a:pPr defTabSz="906353"/>
            <a:endParaRPr lang="pt-BR" smtClean="0"/>
          </a:p>
          <a:p>
            <a:pPr defTabSz="906353"/>
            <a:r>
              <a:rPr lang="pt-BR" smtClean="0"/>
              <a:t>Vendas anuais da indústria, globalmente, eram estimadas em US$ 3,7 trilhões no ano de 2007 (Abiquim, 2010)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208477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420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Junho/2011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FFA35-6C82-407D-AB27-3ABB5E57F45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054016"/>
            <a:ext cx="6891729" cy="347472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40023-5246-4EA9-9C6C-057B1ED93351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644F6-5B44-44C4-B299-EC9558047CC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6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56ECE-72CA-4B2B-AF8E-809180E2A16F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BD214-6BC2-43A9-8838-D07BE28D3B6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69327-A0DC-4A20-8C03-3F0FD8DD05CE}" type="datetimeFigureOut">
              <a:rPr lang="pt-BR"/>
              <a:pPr>
                <a:defRPr/>
              </a:pPr>
              <a:t>03/12/2012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A9C49-50E7-48E3-99BD-A316CF97F3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037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355E4-1879-4D3B-87E0-5AEF1A1CC2FE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849F5-E642-45A5-99FF-CD4B928E293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6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288CB-5E8B-4239-801C-04BDBFBFAB40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2BC97-E553-4B47-9E7E-31B24950914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0AC33-7A8C-4CD9-888E-4556F2615E3F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CB910-F8B2-4B76-8B42-260F274A9F1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6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52F0-C4D5-48DB-B8B6-D4DAA70ADA7E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18B6B-BBE1-4EF8-BFA1-57083A6CE6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2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93E6F-3D91-48D9-95EA-4B0591C5961B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862B5-AC4C-4DD9-95E1-04B6FFC9B90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038F-523D-438F-906C-F39E3486C9AA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36868-FBCC-439C-9689-E54C66BFCC0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5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52DDC-581B-4FE3-8697-800CFC93CF9E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DA9A6-BF9A-4AE0-ADA2-F3602D9D386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1860927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B2F95-3370-43DC-A9B6-DBB97DF925AB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3F2E0-001F-4B54-B187-70F208F45E6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4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1690E-B104-4555-A7F9-5A5B6DFCB311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9B9F4-C7D6-44AA-924F-81836DA461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6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A78D6-7D0B-4C63-AB73-A7A4C5AB5413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626C9-E7F3-4756-ADA9-ECEC2E2A2A1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2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8CF3B-A89A-49EF-8993-9F4BEC42FDCC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C206B-8CD6-4F0B-8C6B-09D1276D122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BEF71-82CB-4E1A-AA63-EC99C6ADD691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46734-4A69-47EF-849C-BCBEBABB6D7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2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1694272"/>
          </a:xfrm>
          <a:effectLst/>
        </p:spPr>
        <p:txBody>
          <a:bodyPr/>
          <a:lstStyle>
            <a:lvl1pPr algn="l">
              <a:defRPr sz="4600" b="1" cap="none" baseline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87305-4587-414D-B654-76D7774CAEEB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82D33-37DF-4E79-AB73-408B673DEE9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2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1860926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860927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7EBC2-8C87-4BE3-BE11-4A94C440A045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F49C8-1FF1-4561-8560-0982EFED267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4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7276" y="1986518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63116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986518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62987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02277" y="568437"/>
            <a:ext cx="6891729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D5D3E-4BF3-4CFD-ACDC-EBD8893B7999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81F32-C15A-428E-AACA-BBE2E763833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8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505E1-D1E9-42BD-9236-C2D91488E55A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F4317-7CF0-4919-809B-4CB0AC09ACA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4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78F45-680D-4D31-8372-C8807AB74D34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88025-84F6-41A2-8BFF-6E9AEC8A56C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9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>
            <a:noAutofit/>
          </a:bodyPr>
          <a:lstStyle>
            <a:lvl1pPr marL="0" indent="-228600" algn="l">
              <a:defRPr sz="28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895A0-2B8D-43A4-B731-624CB34F38DD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FAC9A-AAD4-4FFA-A921-282D5B6D57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2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/>
          <a:lstStyle>
            <a:lvl1pPr marL="0" indent="0">
              <a:buFont typeface="Georgia" pitchFamily="18" charset="0"/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>
            <a:noAutofit/>
          </a:bodyPr>
          <a:lstStyle>
            <a:lvl1pPr algn="l">
              <a:defRPr sz="3600" b="1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5E12-F99C-48EC-94B7-FEAE4D4D4723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C572B-1B68-42E7-B38D-0B69580514E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8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42950" y="1096963"/>
            <a:ext cx="7291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2950" y="2239963"/>
            <a:ext cx="7291388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37063" y="6354763"/>
            <a:ext cx="1682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Junho/2011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2588" y="6354763"/>
            <a:ext cx="1343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A5A1BB-BA93-431B-993D-D3A66E1E844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4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655" r:id="rId11"/>
    <p:sldLayoutId id="214748465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itchFamily="18" charset="0"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itchFamily="18" charset="0"/>
        <a:defRPr sz="36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itchFamily="18" charset="0"/>
        <a:defRPr sz="36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itchFamily="18" charset="0"/>
        <a:defRPr sz="36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rgbClr val="E46C0A"/>
        </a:buClr>
        <a:buSzPct val="128000"/>
        <a:buFont typeface="Georgia" pitchFamily="18" charset="0"/>
        <a:defRPr sz="3600" b="1">
          <a:solidFill>
            <a:schemeClr val="tx1"/>
          </a:solidFill>
          <a:latin typeface="Calibr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7350" indent="-342900" algn="l" rtl="0" eaLnBrk="0" fontAlgn="base" hangingPunct="0">
        <a:spcBef>
          <a:spcPct val="20000"/>
        </a:spcBef>
        <a:spcAft>
          <a:spcPts val="300"/>
        </a:spcAft>
        <a:buClr>
          <a:srgbClr val="E46C0A"/>
        </a:buClr>
        <a:buSzPct val="128000"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08025" indent="-342900" algn="l" rtl="0" eaLnBrk="0" fontAlgn="base" hangingPunct="0">
        <a:spcBef>
          <a:spcPct val="20000"/>
        </a:spcBef>
        <a:spcAft>
          <a:spcPts val="300"/>
        </a:spcAft>
        <a:buClr>
          <a:srgbClr val="E46C0A"/>
        </a:buClr>
        <a:buSzPct val="128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25513" indent="-285750" algn="l" rtl="0" eaLnBrk="0" fontAlgn="base" hangingPunct="0">
        <a:spcBef>
          <a:spcPct val="20000"/>
        </a:spcBef>
        <a:spcAft>
          <a:spcPts val="300"/>
        </a:spcAft>
        <a:buClr>
          <a:srgbClr val="E46C0A"/>
        </a:buClr>
        <a:buSzPct val="128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285750" algn="l" rtl="0" eaLnBrk="0" fontAlgn="base" hangingPunct="0">
        <a:spcBef>
          <a:spcPct val="20000"/>
        </a:spcBef>
        <a:spcAft>
          <a:spcPts val="300"/>
        </a:spcAft>
        <a:buClr>
          <a:srgbClr val="E46C0A"/>
        </a:buClr>
        <a:buSzPct val="128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92250" indent="-285750" algn="l" rtl="0" eaLnBrk="0" fontAlgn="base" hangingPunct="0">
        <a:spcBef>
          <a:spcPct val="20000"/>
        </a:spcBef>
        <a:spcAft>
          <a:spcPts val="300"/>
        </a:spcAft>
        <a:buClr>
          <a:srgbClr val="E46C0A"/>
        </a:buClr>
        <a:buSzPct val="128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6AFEA9-A5F5-4290-8CF9-B147A4C077A4}" type="datetimeFigureOut">
              <a:rPr lang="en-US"/>
              <a:pPr>
                <a:defRPr/>
              </a:pPr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FBE674-4DDE-49D8-935C-360B1044DB8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64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 descr="Template-power-point-abertu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9" b="116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538" y="14171"/>
            <a:ext cx="9144000" cy="6858000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3" descr="Descrição: logotipo_brasilMaior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242" y="4939174"/>
            <a:ext cx="4117133" cy="130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3"/>
          <p:cNvSpPr txBox="1">
            <a:spLocks/>
          </p:cNvSpPr>
          <p:nvPr/>
        </p:nvSpPr>
        <p:spPr bwMode="auto">
          <a:xfrm>
            <a:off x="127592" y="1400579"/>
            <a:ext cx="8901784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pt-BR" sz="3600" dirty="0" smtClean="0"/>
              <a:t>Implementação </a:t>
            </a:r>
            <a:r>
              <a:rPr lang="pt-BR" sz="3600" dirty="0"/>
              <a:t>das medidas recomendadas pelo Conselho de Competitividade do Plano Brasil </a:t>
            </a:r>
            <a:r>
              <a:rPr lang="pt-BR" sz="3600" dirty="0" smtClean="0"/>
              <a:t>Maior</a:t>
            </a:r>
            <a:endParaRPr lang="en-US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7315209" y="6419010"/>
            <a:ext cx="1828803" cy="42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640080" indent="-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E46C0A"/>
              </a:buClr>
              <a:buSzPct val="128000"/>
              <a:buFont typeface="Georgia" pitchFamily="18" charset="0"/>
              <a:defRPr sz="3600" b="1">
                <a:solidFill>
                  <a:schemeClr val="tx1"/>
                </a:solidFill>
                <a:latin typeface="Calibri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r" eaLnBrk="1" hangingPunct="1">
              <a:defRPr/>
            </a:pPr>
            <a:r>
              <a:rPr lang="pt-BR" sz="1600" b="0" dirty="0" smtClean="0"/>
              <a:t>Dezembro </a:t>
            </a:r>
            <a:r>
              <a:rPr lang="pt-BR" sz="1600" b="0" dirty="0" smtClean="0"/>
              <a:t>de 2012</a:t>
            </a:r>
            <a:endParaRPr lang="en-US" sz="3200" b="0" dirty="0" smtClean="0">
              <a:solidFill>
                <a:srgbClr val="4F622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 descr="Template-power-point-abertu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9" b="116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3"/>
          <p:cNvSpPr>
            <a:spLocks noGrp="1"/>
          </p:cNvSpPr>
          <p:nvPr>
            <p:ph type="ctrTitle"/>
          </p:nvPr>
        </p:nvSpPr>
        <p:spPr>
          <a:xfrm>
            <a:off x="395288" y="1700213"/>
            <a:ext cx="7175500" cy="3168650"/>
          </a:xfrm>
        </p:spPr>
        <p:txBody>
          <a:bodyPr/>
          <a:lstStyle/>
          <a:p>
            <a:pPr marL="0" indent="0" eaLnBrk="1" hangingPunct="1"/>
            <a:r>
              <a:rPr lang="en-US" smtClean="0"/>
              <a:t>Plano Brasil Maior</a:t>
            </a:r>
            <a:br>
              <a:rPr lang="en-US" smtClean="0"/>
            </a:br>
            <a:r>
              <a:rPr lang="en-US" smtClean="0">
                <a:solidFill>
                  <a:srgbClr val="4F6228"/>
                </a:solidFill>
              </a:rPr>
              <a:t/>
            </a:r>
            <a:br>
              <a:rPr lang="en-US" smtClean="0">
                <a:solidFill>
                  <a:srgbClr val="4F6228"/>
                </a:solidFill>
              </a:rPr>
            </a:br>
            <a:r>
              <a:rPr lang="pt-BR" sz="2800" smtClean="0"/>
              <a:t>Inovar para competir. Competir para crescer.</a:t>
            </a:r>
            <a:r>
              <a:rPr lang="pt-BR" smtClean="0"/>
              <a:t/>
            </a:r>
            <a:br>
              <a:rPr lang="pt-BR" smtClean="0"/>
            </a:br>
            <a:endParaRPr lang="en-US" smtClean="0">
              <a:solidFill>
                <a:srgbClr val="4F6228"/>
              </a:solidFill>
            </a:endParaRPr>
          </a:p>
        </p:txBody>
      </p:sp>
      <p:sp>
        <p:nvSpPr>
          <p:cNvPr id="14340" name="CaixaDeTexto 4"/>
          <p:cNvSpPr txBox="1">
            <a:spLocks noChangeArrowheads="1"/>
          </p:cNvSpPr>
          <p:nvPr/>
        </p:nvSpPr>
        <p:spPr bwMode="auto">
          <a:xfrm>
            <a:off x="395288" y="5375275"/>
            <a:ext cx="85439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sz="2400" b="1"/>
              <a:t>INDÚSTRIA QUÍMICA</a:t>
            </a:r>
          </a:p>
          <a:p>
            <a:pPr algn="ctr" eaLnBrk="1" hangingPunct="1">
              <a:spcAft>
                <a:spcPts val="600"/>
              </a:spcAft>
            </a:pPr>
            <a:r>
              <a:rPr lang="pt-BR" sz="2400" b="1"/>
              <a:t>29/12/2012</a:t>
            </a:r>
          </a:p>
        </p:txBody>
      </p:sp>
    </p:spTree>
    <p:extLst>
      <p:ext uri="{BB962C8B-B14F-4D97-AF65-F5344CB8AC3E}">
        <p14:creationId xmlns:p14="http://schemas.microsoft.com/office/powerpoint/2010/main" val="394699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28638" y="195263"/>
            <a:ext cx="6964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pt-BR" sz="2000" b="1"/>
              <a:t>PBM - Indústria Química – principais medidas sugeridas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71488" y="1114425"/>
            <a:ext cx="7896225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1700" b="1"/>
              <a:t>1) Investimentos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pt-BR" sz="1700" b="1"/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1700" b="1"/>
              <a:t>Medida de curto prazo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pt-BR" sz="1700" b="1"/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1700"/>
              <a:t>Implantar o Regime Especial de Tributação para Investimentos na Indústria Química (REIQ -Investimento) – para incentivar os investimentos, por meio da desoneração dos impostos e contribuições IPI, PIS e Cofins</a:t>
            </a:r>
            <a:r>
              <a:rPr lang="pt-BR" sz="1700" b="1"/>
              <a:t>.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1700" b="1"/>
              <a:t>Renúncia fiscal (2012-2016) a valor presente: R$ 1,6 bi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pt-BR" sz="1700" b="1"/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pt-BR" sz="1700" b="1"/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1700" b="1"/>
              <a:t>Medida de longo prazo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pt-BR" sz="1700" b="1"/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1700"/>
              <a:t>Diversificação de investimentos - Estudo a ser contratado pelo BNDES sobre as oportunidades de diversificação na indústria química brasileira.</a:t>
            </a:r>
          </a:p>
        </p:txBody>
      </p:sp>
    </p:spTree>
    <p:extLst>
      <p:ext uri="{BB962C8B-B14F-4D97-AF65-F5344CB8AC3E}">
        <p14:creationId xmlns:p14="http://schemas.microsoft.com/office/powerpoint/2010/main" val="3636565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471488" y="1114425"/>
            <a:ext cx="7896225" cy="343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1700" b="1"/>
              <a:t>2) Matérias-Primas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pt-BR" sz="1700" b="1"/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1700" b="1"/>
              <a:t>Medida de curto prazo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pt-BR" sz="1700" b="1"/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1700"/>
              <a:t>Implantar medidas de desoneração de matérias-primas químicas da 1ª e 2ª gerações petroquímicas.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b="1"/>
              <a:t>Renúncia fiscal: R$ 1,2 bi/ano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pt-BR" sz="1700" b="1"/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pt-BR" sz="1700" b="1"/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1700" b="1"/>
              <a:t>Medida de longo prazo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pt-BR" sz="1700" b="1"/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1700"/>
              <a:t>Estabelecer política para uso do gás natural como matéria-prima da indústria.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528638" y="195263"/>
            <a:ext cx="6964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pt-BR" sz="2000" b="1"/>
              <a:t>PBM - Indústria Química – principais medidas sugeridas</a:t>
            </a:r>
          </a:p>
        </p:txBody>
      </p:sp>
    </p:spTree>
    <p:extLst>
      <p:ext uri="{BB962C8B-B14F-4D97-AF65-F5344CB8AC3E}">
        <p14:creationId xmlns:p14="http://schemas.microsoft.com/office/powerpoint/2010/main" val="3405490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471488" y="1114425"/>
            <a:ext cx="842645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1700" b="1"/>
              <a:t>3) Inovação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pt-BR" sz="1700" b="1"/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1700" b="1"/>
              <a:t>Medida de curto prazo -  Proposta de um regime especial, REIQ – Inovação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pt-BR" sz="1700" b="1"/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1700"/>
              <a:t>Implantar o Regime Especial de Tributação para a Indústria Química (REIQ-Inovação) - para pesquisa de produtos que utilizem recursos renováveis como matérias-primas, concedendo incentivos fiscais para as vendas de produtos neles baseados, mas com o compromisso de investimento de uma parcela destas vendas em P&amp;D.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b="1"/>
              <a:t>Renúncia fiscal (2012-2016) a valor presente: R$ 640 milhões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pt-BR" sz="1700"/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pt-BR" b="1"/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b="1"/>
              <a:t>Medida de longo prazo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1700"/>
              <a:t>Avaliar propostas de novos mecanismos, recursos e alternativas para financiamento à inovação em empresas do setor químico e encaminhá-las à Coordenação Sistêmica de Inovação do PBM.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pt-BR" sz="1700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528638" y="195263"/>
            <a:ext cx="6964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pt-BR" sz="2000" b="1"/>
              <a:t>PBM - Indústria Química – principais medidas sugeridas</a:t>
            </a:r>
          </a:p>
        </p:txBody>
      </p:sp>
    </p:spTree>
    <p:extLst>
      <p:ext uri="{BB962C8B-B14F-4D97-AF65-F5344CB8AC3E}">
        <p14:creationId xmlns:p14="http://schemas.microsoft.com/office/powerpoint/2010/main" val="2695080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471488" y="1114425"/>
            <a:ext cx="8426450" cy="416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1700" b="1"/>
              <a:t>4) Infraestrutura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pt-BR" sz="1700" b="1"/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1700"/>
              <a:t>Analisar obras do PAC previstas que beneficiam a indústria química.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1700"/>
              <a:t>Encaminhar ao Comitê Executivo de Serviços Logísticos do PBM as medidas necessárias ao transporte de produtos químicos.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pt-BR" sz="1700" b="1"/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1700" b="1"/>
              <a:t>5) Capacitação dos trabalhadores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pt-BR" sz="1700" b="1"/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1700"/>
              <a:t>Medidas para atender as demandas em GT com: MEC, MCTI, MDIC, Abiquim, CRQs, representantes dos trabalhadores, SENAI, escolas técnicas e de graduação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pt-BR" sz="1700"/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1700" b="1"/>
              <a:t>6) Avaliar e implantar ajustes de normas de caráter sanitário, ambiental e de qualidade.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pt-BR" sz="1700" b="1"/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pt-BR" sz="1700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528638" y="195263"/>
            <a:ext cx="6964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pt-BR" sz="2000" b="1"/>
              <a:t>PBM - Indústria Química – principais medidas sugeridas</a:t>
            </a:r>
          </a:p>
        </p:txBody>
      </p:sp>
    </p:spTree>
    <p:extLst>
      <p:ext uri="{BB962C8B-B14F-4D97-AF65-F5344CB8AC3E}">
        <p14:creationId xmlns:p14="http://schemas.microsoft.com/office/powerpoint/2010/main" val="466585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471488" y="1300163"/>
            <a:ext cx="8426450" cy="250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1700" b="1"/>
              <a:t>7) Estimular iniciativas de empresas em química sustentável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pt-BR" sz="1700" b="1"/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1700" b="1"/>
              <a:t>8) Avaliar incentivos especiais para exportação de produtos em novas plantas de produção química.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pt-BR" sz="1700" b="1"/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1700" b="1"/>
              <a:t>9) Reduzir os prazos de concessão de registros de defensivos agrícolas no país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pt-BR" sz="1700" b="1"/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pt-BR" sz="1700" b="1"/>
              <a:t>10) Analisar pleito de equalização do IPI na cadeia petroquímica até a transformação de plásticos.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528638" y="195263"/>
            <a:ext cx="6964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pt-BR" sz="2000" b="1"/>
              <a:t>PBM - Indústria Química – principais medidas sugeridas</a:t>
            </a:r>
          </a:p>
        </p:txBody>
      </p:sp>
    </p:spTree>
    <p:extLst>
      <p:ext uri="{BB962C8B-B14F-4D97-AF65-F5344CB8AC3E}">
        <p14:creationId xmlns:p14="http://schemas.microsoft.com/office/powerpoint/2010/main" val="4021248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20700" y="930275"/>
            <a:ext cx="7354888" cy="604838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82000"/>
              </a:lnSpc>
              <a:buClr>
                <a:srgbClr val="009999"/>
              </a:buClr>
              <a:buSzPct val="100000"/>
              <a:defRPr/>
            </a:pPr>
            <a:r>
              <a:rPr lang="pt-BR" sz="2800" b="1">
                <a:solidFill>
                  <a:schemeClr val="bg1"/>
                </a:solidFill>
                <a:cs typeface="Arial" pitchFamily="34" charset="0"/>
              </a:rPr>
              <a:t>O que foi feito</a:t>
            </a:r>
          </a:p>
        </p:txBody>
      </p:sp>
      <p:sp>
        <p:nvSpPr>
          <p:cNvPr id="26627" name="Rectangle 7"/>
          <p:cNvSpPr>
            <a:spLocks noChangeArrowheads="1"/>
          </p:cNvSpPr>
          <p:nvPr/>
        </p:nvSpPr>
        <p:spPr bwMode="auto">
          <a:xfrm>
            <a:off x="520700" y="1838325"/>
            <a:ext cx="8486775" cy="327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Diagnóstico</a:t>
            </a:r>
          </a:p>
          <a:p>
            <a:pPr>
              <a:spcBef>
                <a:spcPct val="50000"/>
              </a:spcBef>
            </a:pPr>
            <a:r>
              <a:rPr lang="pt-BR"/>
              <a:t>Revisão das alíquotas de importação de produtos químicos.</a:t>
            </a:r>
          </a:p>
          <a:p>
            <a:pPr>
              <a:spcBef>
                <a:spcPct val="50000"/>
              </a:spcBef>
            </a:pPr>
            <a:r>
              <a:rPr lang="pt-BR"/>
              <a:t>REIF</a:t>
            </a:r>
          </a:p>
          <a:p>
            <a:pPr>
              <a:spcBef>
                <a:spcPct val="50000"/>
              </a:spcBef>
            </a:pPr>
            <a:endParaRPr lang="pt-BR"/>
          </a:p>
          <a:p>
            <a:pPr>
              <a:spcBef>
                <a:spcPct val="50000"/>
              </a:spcBef>
            </a:pPr>
            <a:r>
              <a:rPr lang="pt-BR" b="1" u="sng"/>
              <a:t>Para o setor de Transformados Plásticos</a:t>
            </a:r>
          </a:p>
          <a:p>
            <a:pPr>
              <a:spcBef>
                <a:spcPct val="50000"/>
              </a:spcBef>
            </a:pPr>
            <a:r>
              <a:rPr lang="pt-BR"/>
              <a:t>Desoneração da folha de pagamentos</a:t>
            </a:r>
          </a:p>
          <a:p>
            <a:pPr>
              <a:spcBef>
                <a:spcPct val="50000"/>
              </a:spcBef>
            </a:pPr>
            <a:r>
              <a:rPr lang="pt-BR"/>
              <a:t>Acesso ao programa PROGEREN para reforço ao capital de giro das empresas</a:t>
            </a:r>
          </a:p>
          <a:p>
            <a:pPr>
              <a:spcBef>
                <a:spcPct val="50000"/>
              </a:spcBef>
            </a:pPr>
            <a:r>
              <a:rPr lang="pt-BR"/>
              <a:t>Redução das taxas de juros do programa FINAME</a:t>
            </a:r>
          </a:p>
        </p:txBody>
      </p:sp>
      <p:sp>
        <p:nvSpPr>
          <p:cNvPr id="26628" name="Rectangle 9"/>
          <p:cNvSpPr>
            <a:spLocks noChangeArrowheads="1"/>
          </p:cNvSpPr>
          <p:nvPr/>
        </p:nvSpPr>
        <p:spPr bwMode="auto">
          <a:xfrm>
            <a:off x="520700" y="63500"/>
            <a:ext cx="7199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pt-BR" sz="2800" b="1">
                <a:latin typeface="Calibri" pitchFamily="34" charset="0"/>
              </a:rPr>
              <a:t>Indústria Química e de Transformados Plásticos</a:t>
            </a:r>
          </a:p>
        </p:txBody>
      </p:sp>
    </p:spTree>
    <p:extLst>
      <p:ext uri="{BB962C8B-B14F-4D97-AF65-F5344CB8AC3E}">
        <p14:creationId xmlns:p14="http://schemas.microsoft.com/office/powerpoint/2010/main" val="2945881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20700" y="930275"/>
            <a:ext cx="7354888" cy="604838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82000"/>
              </a:lnSpc>
              <a:buClr>
                <a:srgbClr val="009999"/>
              </a:buClr>
              <a:buSzPct val="100000"/>
              <a:defRPr/>
            </a:pPr>
            <a:r>
              <a:rPr lang="pt-BR" sz="2800" b="1">
                <a:solidFill>
                  <a:schemeClr val="bg1"/>
                </a:solidFill>
                <a:cs typeface="Arial" pitchFamily="34" charset="0"/>
              </a:rPr>
              <a:t>Agenda em progresso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520700" y="63500"/>
            <a:ext cx="7199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pt-BR" sz="2800" b="1">
                <a:latin typeface="Calibri" pitchFamily="34" charset="0"/>
              </a:rPr>
              <a:t>Indústria Química e de Transformados Plásticos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996950" y="1625600"/>
          <a:ext cx="6388099" cy="4187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9933"/>
                <a:gridCol w="1925478"/>
                <a:gridCol w="1552688"/>
              </a:tblGrid>
              <a:tr h="320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Item da Agenda</a:t>
                      </a:r>
                      <a:endParaRPr lang="pt-BR" sz="1400" b="1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Status atual</a:t>
                      </a:r>
                      <a:endParaRPr lang="pt-BR" sz="1400" b="1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Conclusão</a:t>
                      </a:r>
                      <a:endParaRPr lang="pt-BR" sz="1400" b="1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45351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>
                          <a:effectLst/>
                        </a:rPr>
                        <a:t>Desoneração de matérias-primas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Proposta efetivada</a:t>
                      </a:r>
                      <a:endParaRPr lang="pt-BR" sz="12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45351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>
                          <a:effectLst/>
                        </a:rPr>
                        <a:t>Repequim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Proposta efetivada</a:t>
                      </a:r>
                      <a:endParaRPr lang="pt-BR" sz="12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46457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>
                          <a:effectLst/>
                        </a:rPr>
                        <a:t>REIQ-Inovação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Proposta efetivada</a:t>
                      </a:r>
                      <a:endParaRPr lang="pt-BR" sz="12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64819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>
                          <a:effectLst/>
                        </a:rPr>
                        <a:t>Política de utilização do gás natural com matéria-prima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Formar grupo de trabalho no Comitê de Competitividade</a:t>
                      </a:r>
                      <a:endParaRPr lang="pt-BR" sz="12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Junho de 2013</a:t>
                      </a:r>
                      <a:endParaRPr lang="pt-BR" sz="12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55306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>
                          <a:effectLst/>
                        </a:rPr>
                        <a:t>Agenda Tecnológica Setorial -produtos químicos de origem renovável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Elaborando a lista de tecnologias emergentes</a:t>
                      </a:r>
                      <a:endParaRPr lang="pt-BR" sz="12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Setembro de 2013</a:t>
                      </a:r>
                      <a:endParaRPr lang="pt-BR" sz="12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58625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>
                          <a:effectLst/>
                        </a:rPr>
                        <a:t>Estudo sobre a diversificação da Indústria Química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Em contratação</a:t>
                      </a:r>
                      <a:endParaRPr lang="pt-BR" sz="12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Junho de 2014</a:t>
                      </a:r>
                      <a:endParaRPr lang="pt-BR" sz="12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  <a:tr h="707927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u="none" strike="noStrike">
                          <a:effectLst/>
                        </a:rPr>
                        <a:t>Estudo - formação de Recursos Humanos na Indústria de Transformação de Plásticos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Discussão com o Senai</a:t>
                      </a:r>
                      <a:endParaRPr lang="pt-BR" sz="12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Agosto de 2013</a:t>
                      </a:r>
                      <a:endParaRPr lang="pt-BR" sz="12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205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20700" y="930275"/>
            <a:ext cx="7354888" cy="604838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82000"/>
              </a:lnSpc>
              <a:buClr>
                <a:srgbClr val="009999"/>
              </a:buClr>
              <a:buSzPct val="100000"/>
              <a:defRPr/>
            </a:pPr>
            <a:r>
              <a:rPr lang="pt-BR" sz="2800" b="1">
                <a:solidFill>
                  <a:schemeClr val="bg1"/>
                </a:solidFill>
                <a:cs typeface="Arial" pitchFamily="34" charset="0"/>
              </a:rPr>
              <a:t>Agenda a iniciar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20700" y="1838325"/>
            <a:ext cx="8199438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Melhoria da infraestrutura para a indústria química </a:t>
            </a:r>
          </a:p>
          <a:p>
            <a:pPr>
              <a:spcBef>
                <a:spcPct val="50000"/>
              </a:spcBef>
            </a:pPr>
            <a:r>
              <a:rPr lang="pt-BR"/>
              <a:t>Medidas para reduzir os prazos de concessão de registros de defensivos agrícolas no país.</a:t>
            </a:r>
          </a:p>
          <a:p>
            <a:pPr>
              <a:spcBef>
                <a:spcPct val="50000"/>
              </a:spcBef>
            </a:pPr>
            <a:r>
              <a:rPr lang="pt-BR"/>
              <a:t>Medidas para atender as demandas qualitativas e quantitativas de recursos humanos na indústria</a:t>
            </a:r>
          </a:p>
          <a:p>
            <a:pPr>
              <a:spcBef>
                <a:spcPct val="50000"/>
              </a:spcBef>
            </a:pPr>
            <a:r>
              <a:rPr lang="pt-BR"/>
              <a:t>Adequação da Lei de Acesso à Biodiversidade</a:t>
            </a:r>
          </a:p>
          <a:p>
            <a:pPr>
              <a:spcBef>
                <a:spcPct val="50000"/>
              </a:spcBef>
            </a:pPr>
            <a:endParaRPr lang="pt-BR"/>
          </a:p>
          <a:p>
            <a:pPr>
              <a:spcBef>
                <a:spcPct val="50000"/>
              </a:spcBef>
            </a:pPr>
            <a:r>
              <a:rPr lang="pt-BR" u="sng"/>
              <a:t>Discussão do cronograma e responsáveis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20700" y="63500"/>
            <a:ext cx="7199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pt-BR" sz="2800" b="1">
                <a:latin typeface="Calibri" pitchFamily="34" charset="0"/>
              </a:rPr>
              <a:t>Indústria Química e de Transformados Plásticos</a:t>
            </a:r>
          </a:p>
        </p:txBody>
      </p:sp>
    </p:spTree>
    <p:extLst>
      <p:ext uri="{BB962C8B-B14F-4D97-AF65-F5344CB8AC3E}">
        <p14:creationId xmlns:p14="http://schemas.microsoft.com/office/powerpoint/2010/main" val="728477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29699" name="Content Placeholder 3" descr="Template-power-point-assinatura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8" t="11629" r="11371" b="1162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1470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5250" y="1873250"/>
            <a:ext cx="8934450" cy="3475038"/>
          </a:xfrm>
        </p:spPr>
        <p:txBody>
          <a:bodyPr/>
          <a:lstStyle/>
          <a:p>
            <a:pPr marL="0" indent="0"/>
            <a:r>
              <a:rPr lang="pt-BR" sz="2600" smtClean="0">
                <a:ea typeface="ＭＳ Ｐゴシック" pitchFamily="34" charset="-128"/>
              </a:rPr>
              <a:t> 2004-2008 			</a:t>
            </a:r>
            <a:r>
              <a:rPr lang="pt-BR" sz="2600" b="1" smtClean="0">
                <a:ea typeface="ＭＳ Ｐゴシック" pitchFamily="34" charset="-128"/>
              </a:rPr>
              <a:t>Política Industrial Tecnológica e de 				Comércio Exterior - </a:t>
            </a:r>
            <a:r>
              <a:rPr lang="pt-BR" sz="2600" b="1" u="sng" smtClean="0">
                <a:ea typeface="ＭＳ Ｐゴシック" pitchFamily="34" charset="-128"/>
              </a:rPr>
              <a:t>PITCE</a:t>
            </a:r>
          </a:p>
          <a:p>
            <a:pPr marL="0" indent="0"/>
            <a:endParaRPr lang="pt-BR" sz="2600" b="1" smtClean="0">
              <a:ea typeface="ＭＳ Ｐゴシック" pitchFamily="34" charset="-128"/>
            </a:endParaRPr>
          </a:p>
          <a:p>
            <a:pPr marL="0" indent="0"/>
            <a:r>
              <a:rPr lang="pt-BR" sz="2600" smtClean="0">
                <a:ea typeface="ＭＳ Ｐゴシック" pitchFamily="34" charset="-128"/>
              </a:rPr>
              <a:t> 2008-2010 			</a:t>
            </a:r>
            <a:r>
              <a:rPr lang="pt-BR" sz="2600" b="1" smtClean="0">
                <a:ea typeface="ＭＳ Ｐゴシック" pitchFamily="34" charset="-128"/>
              </a:rPr>
              <a:t>Política de Desenvolvimento 					Produtivo - </a:t>
            </a:r>
            <a:r>
              <a:rPr lang="pt-BR" sz="2600" b="1" u="sng" smtClean="0">
                <a:ea typeface="ＭＳ Ｐゴシック" pitchFamily="34" charset="-128"/>
              </a:rPr>
              <a:t>PDP</a:t>
            </a:r>
          </a:p>
          <a:p>
            <a:pPr marL="0" indent="0"/>
            <a:endParaRPr lang="pt-BR" sz="2600" b="1" smtClean="0">
              <a:ea typeface="ＭＳ Ｐゴシック" pitchFamily="34" charset="-128"/>
            </a:endParaRPr>
          </a:p>
          <a:p>
            <a:pPr marL="0" indent="0"/>
            <a:r>
              <a:rPr lang="pt-BR" sz="2600" smtClean="0">
                <a:ea typeface="ＭＳ Ｐゴシック" pitchFamily="34" charset="-128"/>
              </a:rPr>
              <a:t> 2011-2014 			</a:t>
            </a:r>
            <a:r>
              <a:rPr lang="pt-BR" sz="2600" b="1" smtClean="0">
                <a:ea typeface="ＭＳ Ｐゴシック" pitchFamily="34" charset="-128"/>
              </a:rPr>
              <a:t>Plano Brasil Maior - </a:t>
            </a:r>
            <a:r>
              <a:rPr lang="pt-BR" sz="2600" b="1" u="sng" smtClean="0">
                <a:ea typeface="ＭＳ Ｐゴシック" pitchFamily="34" charset="-128"/>
              </a:rPr>
              <a:t>PBM</a:t>
            </a:r>
          </a:p>
          <a:p>
            <a:pPr marL="0" indent="0">
              <a:buFont typeface="Wingdings" pitchFamily="2" charset="2"/>
              <a:buNone/>
            </a:pPr>
            <a:endParaRPr lang="pt-BR" smtClean="0">
              <a:ea typeface="ＭＳ Ｐゴシック" pitchFamily="34" charset="-128"/>
            </a:endParaRPr>
          </a:p>
        </p:txBody>
      </p:sp>
      <p:sp>
        <p:nvSpPr>
          <p:cNvPr id="19459" name="Retângulo 4"/>
          <p:cNvSpPr>
            <a:spLocks noChangeArrowheads="1"/>
          </p:cNvSpPr>
          <p:nvPr/>
        </p:nvSpPr>
        <p:spPr bwMode="auto">
          <a:xfrm>
            <a:off x="2573338" y="104775"/>
            <a:ext cx="6570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pt-BR" sz="3200" b="1">
                <a:latin typeface="Calibri" pitchFamily="34" charset="0"/>
              </a:rPr>
              <a:t>Contexto Nacional: Política Industrial </a:t>
            </a:r>
            <a:endParaRPr lang="pt-BR" sz="3200"/>
          </a:p>
        </p:txBody>
      </p:sp>
      <p:sp>
        <p:nvSpPr>
          <p:cNvPr id="5" name="Seta para a direita 4"/>
          <p:cNvSpPr/>
          <p:nvPr/>
        </p:nvSpPr>
        <p:spPr>
          <a:xfrm>
            <a:off x="2266950" y="2028825"/>
            <a:ext cx="1104900" cy="238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2266950" y="3448050"/>
            <a:ext cx="1104900" cy="238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2266950" y="4857750"/>
            <a:ext cx="1104900" cy="238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24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Conector reto 71"/>
          <p:cNvCxnSpPr/>
          <p:nvPr/>
        </p:nvCxnSpPr>
        <p:spPr>
          <a:xfrm>
            <a:off x="8483600" y="3500438"/>
            <a:ext cx="0" cy="75723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>
            <a:off x="5194300" y="2514600"/>
            <a:ext cx="0" cy="35242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/>
          <p:cNvCxnSpPr>
            <a:endCxn id="62" idx="0"/>
          </p:cNvCxnSpPr>
          <p:nvPr/>
        </p:nvCxnSpPr>
        <p:spPr>
          <a:xfrm>
            <a:off x="7708900" y="3614738"/>
            <a:ext cx="0" cy="164941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1497013" y="3608388"/>
            <a:ext cx="0" cy="64928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7556500" y="2236788"/>
            <a:ext cx="0" cy="86360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>
            <a:off x="6448425" y="3473450"/>
            <a:ext cx="0" cy="67627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6311900" y="1908175"/>
            <a:ext cx="0" cy="94456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4919663" y="3608388"/>
            <a:ext cx="0" cy="86518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727450" y="2236788"/>
            <a:ext cx="0" cy="62388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2898775" y="3579813"/>
            <a:ext cx="0" cy="105568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685800" y="1647825"/>
            <a:ext cx="0" cy="120491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09" name="Grupo 4"/>
          <p:cNvGrpSpPr>
            <a:grpSpLocks/>
          </p:cNvGrpSpPr>
          <p:nvPr/>
        </p:nvGrpSpPr>
        <p:grpSpPr bwMode="auto">
          <a:xfrm>
            <a:off x="33338" y="2852738"/>
            <a:ext cx="6846887" cy="741362"/>
            <a:chOff x="1142078" y="3237250"/>
            <a:chExt cx="7522909" cy="542531"/>
          </a:xfrm>
        </p:grpSpPr>
        <p:sp>
          <p:nvSpPr>
            <p:cNvPr id="6" name="Forma livre 5"/>
            <p:cNvSpPr/>
            <p:nvPr/>
          </p:nvSpPr>
          <p:spPr>
            <a:xfrm>
              <a:off x="1142078" y="3237250"/>
              <a:ext cx="1330855" cy="532076"/>
            </a:xfrm>
            <a:custGeom>
              <a:avLst/>
              <a:gdLst>
                <a:gd name="connsiteX0" fmla="*/ 0 w 1329757"/>
                <a:gd name="connsiteY0" fmla="*/ 0 h 531902"/>
                <a:gd name="connsiteX1" fmla="*/ 1063806 w 1329757"/>
                <a:gd name="connsiteY1" fmla="*/ 0 h 531902"/>
                <a:gd name="connsiteX2" fmla="*/ 1329757 w 1329757"/>
                <a:gd name="connsiteY2" fmla="*/ 265951 h 531902"/>
                <a:gd name="connsiteX3" fmla="*/ 1063806 w 1329757"/>
                <a:gd name="connsiteY3" fmla="*/ 531902 h 531902"/>
                <a:gd name="connsiteX4" fmla="*/ 0 w 1329757"/>
                <a:gd name="connsiteY4" fmla="*/ 531902 h 531902"/>
                <a:gd name="connsiteX5" fmla="*/ 0 w 1329757"/>
                <a:gd name="connsiteY5" fmla="*/ 0 h 53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9757" h="531902">
                  <a:moveTo>
                    <a:pt x="0" y="0"/>
                  </a:moveTo>
                  <a:lnTo>
                    <a:pt x="1063806" y="0"/>
                  </a:lnTo>
                  <a:lnTo>
                    <a:pt x="1329757" y="265951"/>
                  </a:lnTo>
                  <a:lnTo>
                    <a:pt x="1063806" y="531902"/>
                  </a:lnTo>
                  <a:lnTo>
                    <a:pt x="0" y="5319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2672" tIns="21336" rIns="143643" bIns="21336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200" b="1" dirty="0">
                  <a:solidFill>
                    <a:schemeClr val="bg1"/>
                  </a:solidFill>
                </a:rPr>
                <a:t>Agosto</a:t>
              </a:r>
            </a:p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200" b="1" dirty="0">
                  <a:solidFill>
                    <a:schemeClr val="bg1"/>
                  </a:solidFill>
                </a:rPr>
                <a:t>2011</a:t>
              </a: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2371767" y="3243058"/>
              <a:ext cx="1327368" cy="532076"/>
            </a:xfrm>
            <a:custGeom>
              <a:avLst/>
              <a:gdLst>
                <a:gd name="connsiteX0" fmla="*/ 0 w 1329757"/>
                <a:gd name="connsiteY0" fmla="*/ 0 h 531902"/>
                <a:gd name="connsiteX1" fmla="*/ 1063806 w 1329757"/>
                <a:gd name="connsiteY1" fmla="*/ 0 h 531902"/>
                <a:gd name="connsiteX2" fmla="*/ 1329757 w 1329757"/>
                <a:gd name="connsiteY2" fmla="*/ 265951 h 531902"/>
                <a:gd name="connsiteX3" fmla="*/ 1063806 w 1329757"/>
                <a:gd name="connsiteY3" fmla="*/ 531902 h 531902"/>
                <a:gd name="connsiteX4" fmla="*/ 0 w 1329757"/>
                <a:gd name="connsiteY4" fmla="*/ 531902 h 531902"/>
                <a:gd name="connsiteX5" fmla="*/ 265951 w 1329757"/>
                <a:gd name="connsiteY5" fmla="*/ 265951 h 531902"/>
                <a:gd name="connsiteX6" fmla="*/ 0 w 1329757"/>
                <a:gd name="connsiteY6" fmla="*/ 0 h 53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9757" h="531902">
                  <a:moveTo>
                    <a:pt x="0" y="0"/>
                  </a:moveTo>
                  <a:lnTo>
                    <a:pt x="1063806" y="0"/>
                  </a:lnTo>
                  <a:lnTo>
                    <a:pt x="1329757" y="265951"/>
                  </a:lnTo>
                  <a:lnTo>
                    <a:pt x="1063806" y="531902"/>
                  </a:lnTo>
                  <a:lnTo>
                    <a:pt x="0" y="531902"/>
                  </a:lnTo>
                  <a:lnTo>
                    <a:pt x="265951" y="26595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200666"/>
                <a:satOff val="-3202"/>
                <a:lumOff val="30830"/>
                <a:alphaOff val="0"/>
              </a:schemeClr>
            </a:fillRef>
            <a:effectRef idx="0">
              <a:schemeClr val="accent3">
                <a:shade val="50000"/>
                <a:hueOff val="200666"/>
                <a:satOff val="-3202"/>
                <a:lumOff val="30830"/>
                <a:alphaOff val="0"/>
              </a:schemeClr>
            </a:effectRef>
            <a:fontRef idx="minor">
              <a:schemeClr val="lt1"/>
            </a:fontRef>
          </p:style>
          <p:txBody>
            <a:bodyPr lIns="297955" tIns="21336" rIns="276619" bIns="21336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200" b="1" dirty="0">
                  <a:solidFill>
                    <a:schemeClr val="bg1"/>
                  </a:solidFill>
                </a:rPr>
                <a:t>Setembro</a:t>
              </a:r>
            </a:p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b="1" dirty="0">
                  <a:solidFill>
                    <a:schemeClr val="bg1"/>
                  </a:solidFill>
                </a:rPr>
                <a:t>2011</a:t>
              </a: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3608434" y="3237250"/>
              <a:ext cx="1330855" cy="532076"/>
            </a:xfrm>
            <a:custGeom>
              <a:avLst/>
              <a:gdLst>
                <a:gd name="connsiteX0" fmla="*/ 0 w 1329757"/>
                <a:gd name="connsiteY0" fmla="*/ 0 h 531902"/>
                <a:gd name="connsiteX1" fmla="*/ 1063806 w 1329757"/>
                <a:gd name="connsiteY1" fmla="*/ 0 h 531902"/>
                <a:gd name="connsiteX2" fmla="*/ 1329757 w 1329757"/>
                <a:gd name="connsiteY2" fmla="*/ 265951 h 531902"/>
                <a:gd name="connsiteX3" fmla="*/ 1063806 w 1329757"/>
                <a:gd name="connsiteY3" fmla="*/ 531902 h 531902"/>
                <a:gd name="connsiteX4" fmla="*/ 0 w 1329757"/>
                <a:gd name="connsiteY4" fmla="*/ 531902 h 531902"/>
                <a:gd name="connsiteX5" fmla="*/ 265951 w 1329757"/>
                <a:gd name="connsiteY5" fmla="*/ 265951 h 531902"/>
                <a:gd name="connsiteX6" fmla="*/ 0 w 1329757"/>
                <a:gd name="connsiteY6" fmla="*/ 0 h 53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9757" h="531902">
                  <a:moveTo>
                    <a:pt x="0" y="0"/>
                  </a:moveTo>
                  <a:lnTo>
                    <a:pt x="1063806" y="0"/>
                  </a:lnTo>
                  <a:lnTo>
                    <a:pt x="1329757" y="265951"/>
                  </a:lnTo>
                  <a:lnTo>
                    <a:pt x="1063806" y="531902"/>
                  </a:lnTo>
                  <a:lnTo>
                    <a:pt x="0" y="531902"/>
                  </a:lnTo>
                  <a:lnTo>
                    <a:pt x="265951" y="2659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267555"/>
                <a:satOff val="-4269"/>
                <a:lumOff val="41107"/>
                <a:alphaOff val="0"/>
              </a:schemeClr>
            </a:fillRef>
            <a:effectRef idx="0">
              <a:schemeClr val="accent3">
                <a:shade val="50000"/>
                <a:hueOff val="267555"/>
                <a:satOff val="-4269"/>
                <a:lumOff val="41107"/>
                <a:alphaOff val="0"/>
              </a:schemeClr>
            </a:effectRef>
            <a:fontRef idx="minor">
              <a:schemeClr val="lt1"/>
            </a:fontRef>
          </p:style>
          <p:txBody>
            <a:bodyPr lIns="297955" tIns="21336" rIns="276619" bIns="21336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b="1" dirty="0">
                  <a:solidFill>
                    <a:schemeClr val="bg1"/>
                  </a:solidFill>
                </a:rPr>
                <a:t>Outubro e Novembro</a:t>
              </a:r>
            </a:p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00" b="1" dirty="0">
                  <a:solidFill>
                    <a:schemeClr val="bg1"/>
                  </a:solidFill>
                </a:rPr>
                <a:t>2011</a:t>
              </a:r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4845100" y="3247705"/>
              <a:ext cx="1327368" cy="532076"/>
            </a:xfrm>
            <a:custGeom>
              <a:avLst/>
              <a:gdLst>
                <a:gd name="connsiteX0" fmla="*/ 0 w 1329757"/>
                <a:gd name="connsiteY0" fmla="*/ 0 h 531902"/>
                <a:gd name="connsiteX1" fmla="*/ 1063806 w 1329757"/>
                <a:gd name="connsiteY1" fmla="*/ 0 h 531902"/>
                <a:gd name="connsiteX2" fmla="*/ 1329757 w 1329757"/>
                <a:gd name="connsiteY2" fmla="*/ 265951 h 531902"/>
                <a:gd name="connsiteX3" fmla="*/ 1063806 w 1329757"/>
                <a:gd name="connsiteY3" fmla="*/ 531902 h 531902"/>
                <a:gd name="connsiteX4" fmla="*/ 0 w 1329757"/>
                <a:gd name="connsiteY4" fmla="*/ 531902 h 531902"/>
                <a:gd name="connsiteX5" fmla="*/ 265951 w 1329757"/>
                <a:gd name="connsiteY5" fmla="*/ 265951 h 531902"/>
                <a:gd name="connsiteX6" fmla="*/ 0 w 1329757"/>
                <a:gd name="connsiteY6" fmla="*/ 0 h 53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9757" h="531902">
                  <a:moveTo>
                    <a:pt x="0" y="0"/>
                  </a:moveTo>
                  <a:lnTo>
                    <a:pt x="1063806" y="0"/>
                  </a:lnTo>
                  <a:lnTo>
                    <a:pt x="1329757" y="265951"/>
                  </a:lnTo>
                  <a:lnTo>
                    <a:pt x="1063806" y="531902"/>
                  </a:lnTo>
                  <a:lnTo>
                    <a:pt x="0" y="531902"/>
                  </a:lnTo>
                  <a:lnTo>
                    <a:pt x="265951" y="26595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200666"/>
                <a:satOff val="-3202"/>
                <a:lumOff val="30830"/>
                <a:alphaOff val="0"/>
              </a:schemeClr>
            </a:fillRef>
            <a:effectRef idx="0">
              <a:schemeClr val="accent3">
                <a:shade val="50000"/>
                <a:hueOff val="200666"/>
                <a:satOff val="-3202"/>
                <a:lumOff val="30830"/>
                <a:alphaOff val="0"/>
              </a:schemeClr>
            </a:effectRef>
            <a:fontRef idx="minor">
              <a:schemeClr val="lt1"/>
            </a:fontRef>
          </p:style>
          <p:txBody>
            <a:bodyPr lIns="297955" tIns="21336" rIns="276619" bIns="21336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150" b="1" dirty="0">
                  <a:solidFill>
                    <a:schemeClr val="bg1"/>
                  </a:solidFill>
                </a:rPr>
                <a:t>Dezembro a Fevereiro 2012</a:t>
              </a:r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6053859" y="3243058"/>
              <a:ext cx="1330855" cy="532076"/>
            </a:xfrm>
            <a:custGeom>
              <a:avLst/>
              <a:gdLst>
                <a:gd name="connsiteX0" fmla="*/ 0 w 1329757"/>
                <a:gd name="connsiteY0" fmla="*/ 0 h 531902"/>
                <a:gd name="connsiteX1" fmla="*/ 1063806 w 1329757"/>
                <a:gd name="connsiteY1" fmla="*/ 0 h 531902"/>
                <a:gd name="connsiteX2" fmla="*/ 1329757 w 1329757"/>
                <a:gd name="connsiteY2" fmla="*/ 265951 h 531902"/>
                <a:gd name="connsiteX3" fmla="*/ 1063806 w 1329757"/>
                <a:gd name="connsiteY3" fmla="*/ 531902 h 531902"/>
                <a:gd name="connsiteX4" fmla="*/ 0 w 1329757"/>
                <a:gd name="connsiteY4" fmla="*/ 531902 h 531902"/>
                <a:gd name="connsiteX5" fmla="*/ 265951 w 1329757"/>
                <a:gd name="connsiteY5" fmla="*/ 265951 h 531902"/>
                <a:gd name="connsiteX6" fmla="*/ 0 w 1329757"/>
                <a:gd name="connsiteY6" fmla="*/ 0 h 53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9757" h="531902">
                  <a:moveTo>
                    <a:pt x="0" y="0"/>
                  </a:moveTo>
                  <a:lnTo>
                    <a:pt x="1063806" y="0"/>
                  </a:lnTo>
                  <a:lnTo>
                    <a:pt x="1329757" y="265951"/>
                  </a:lnTo>
                  <a:lnTo>
                    <a:pt x="1063806" y="531902"/>
                  </a:lnTo>
                  <a:lnTo>
                    <a:pt x="0" y="531902"/>
                  </a:lnTo>
                  <a:lnTo>
                    <a:pt x="265951" y="26595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133778"/>
                <a:satOff val="-2135"/>
                <a:lumOff val="20553"/>
                <a:alphaOff val="0"/>
              </a:schemeClr>
            </a:fillRef>
            <a:effectRef idx="0">
              <a:schemeClr val="accent3">
                <a:shade val="50000"/>
                <a:hueOff val="133778"/>
                <a:satOff val="-2135"/>
                <a:lumOff val="20553"/>
                <a:alphaOff val="0"/>
              </a:schemeClr>
            </a:effectRef>
            <a:fontRef idx="minor">
              <a:schemeClr val="lt1"/>
            </a:fontRef>
          </p:style>
          <p:txBody>
            <a:bodyPr lIns="297955" tIns="21336" rIns="276619" bIns="21336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a typeface="ＭＳ Ｐゴシック" pitchFamily="34" charset="-128"/>
                  <a:cs typeface="Arial" pitchFamily="34" charset="0"/>
                </a:rPr>
                <a:t>Março e Abril</a:t>
              </a:r>
            </a:p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200" b="1">
                  <a:solidFill>
                    <a:schemeClr val="bg1"/>
                  </a:solidFill>
                  <a:ea typeface="ＭＳ Ｐゴシック" pitchFamily="34" charset="-128"/>
                  <a:cs typeface="Arial" pitchFamily="34" charset="0"/>
                </a:rPr>
                <a:t>2012</a:t>
              </a:r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7334132" y="3237250"/>
              <a:ext cx="1330855" cy="532076"/>
            </a:xfrm>
            <a:custGeom>
              <a:avLst/>
              <a:gdLst>
                <a:gd name="connsiteX0" fmla="*/ 0 w 1329757"/>
                <a:gd name="connsiteY0" fmla="*/ 0 h 531902"/>
                <a:gd name="connsiteX1" fmla="*/ 1063806 w 1329757"/>
                <a:gd name="connsiteY1" fmla="*/ 0 h 531902"/>
                <a:gd name="connsiteX2" fmla="*/ 1329757 w 1329757"/>
                <a:gd name="connsiteY2" fmla="*/ 265951 h 531902"/>
                <a:gd name="connsiteX3" fmla="*/ 1063806 w 1329757"/>
                <a:gd name="connsiteY3" fmla="*/ 531902 h 531902"/>
                <a:gd name="connsiteX4" fmla="*/ 0 w 1329757"/>
                <a:gd name="connsiteY4" fmla="*/ 531902 h 531902"/>
                <a:gd name="connsiteX5" fmla="*/ 265951 w 1329757"/>
                <a:gd name="connsiteY5" fmla="*/ 265951 h 531902"/>
                <a:gd name="connsiteX6" fmla="*/ 0 w 1329757"/>
                <a:gd name="connsiteY6" fmla="*/ 0 h 53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9757" h="531902">
                  <a:moveTo>
                    <a:pt x="0" y="0"/>
                  </a:moveTo>
                  <a:lnTo>
                    <a:pt x="1063806" y="0"/>
                  </a:lnTo>
                  <a:lnTo>
                    <a:pt x="1329757" y="265951"/>
                  </a:lnTo>
                  <a:lnTo>
                    <a:pt x="1063806" y="531902"/>
                  </a:lnTo>
                  <a:lnTo>
                    <a:pt x="0" y="531902"/>
                  </a:lnTo>
                  <a:lnTo>
                    <a:pt x="265951" y="26595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66889"/>
                <a:satOff val="-1067"/>
                <a:lumOff val="10277"/>
                <a:alphaOff val="0"/>
              </a:schemeClr>
            </a:fillRef>
            <a:effectRef idx="0">
              <a:schemeClr val="accent3">
                <a:shade val="50000"/>
                <a:hueOff val="66889"/>
                <a:satOff val="-1067"/>
                <a:lumOff val="10277"/>
                <a:alphaOff val="0"/>
              </a:schemeClr>
            </a:effectRef>
            <a:fontRef idx="minor">
              <a:schemeClr val="lt1"/>
            </a:fontRef>
          </p:style>
          <p:txBody>
            <a:bodyPr lIns="297955" tIns="21336" rIns="276619" bIns="21336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200" b="1" dirty="0">
                  <a:solidFill>
                    <a:schemeClr val="bg1"/>
                  </a:solidFill>
                </a:rPr>
                <a:t>Maio a Julho</a:t>
              </a:r>
            </a:p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200" b="1" dirty="0">
                  <a:solidFill>
                    <a:schemeClr val="bg1"/>
                  </a:solidFill>
                </a:rPr>
                <a:t>2012</a:t>
              </a:r>
            </a:p>
          </p:txBody>
        </p:sp>
      </p:grpSp>
      <p:sp>
        <p:nvSpPr>
          <p:cNvPr id="14" name="Retângulo de cantos arredondados 13"/>
          <p:cNvSpPr/>
          <p:nvPr/>
        </p:nvSpPr>
        <p:spPr>
          <a:xfrm>
            <a:off x="46038" y="898525"/>
            <a:ext cx="1471612" cy="1093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b="1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Lançamento PBM e anúncio de conjunto de medidas de apoio à indústria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2108200" y="4576763"/>
            <a:ext cx="1606550" cy="896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b="1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Constituição dos Comitês Executivos e Coordenações Sistêmicas</a:t>
            </a: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3038475" y="1341438"/>
            <a:ext cx="1368425" cy="10810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b="1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Elaboração de diagnósticos, matrizes </a:t>
            </a:r>
            <a:r>
              <a:rPr lang="pt-BR" sz="1300" b="1" i="1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swot</a:t>
            </a:r>
            <a:r>
              <a:rPr lang="pt-BR" sz="1300" b="1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 e diretrizes setoriais</a:t>
            </a: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4070350" y="4149725"/>
            <a:ext cx="1738313" cy="820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b="1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Constituição dos Conselhos de Competitividade Setoriais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5649913" y="1171575"/>
            <a:ext cx="1339850" cy="736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00" b="1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pt-BR" sz="1300" b="1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Construção das Agendas Setoriais</a:t>
            </a:r>
          </a:p>
          <a:p>
            <a:pPr algn="ctr">
              <a:defRPr/>
            </a:pPr>
            <a:endParaRPr lang="pt-BR" sz="1300" b="1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" name="Retângulo de cantos arredondados 33"/>
          <p:cNvSpPr/>
          <p:nvPr/>
        </p:nvSpPr>
        <p:spPr>
          <a:xfrm>
            <a:off x="7042150" y="1652588"/>
            <a:ext cx="1663700" cy="904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b="1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Consolidação de macroprogramas a partir das Agendas Setoriais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5976938" y="4046538"/>
            <a:ext cx="1579562" cy="588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00" b="1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pt-BR" sz="1300" b="1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Anúncio de novo conjunto de medidas</a:t>
            </a:r>
          </a:p>
          <a:p>
            <a:pPr algn="ctr">
              <a:defRPr/>
            </a:pPr>
            <a:endParaRPr lang="pt-BR" sz="1300" b="1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965200" y="4046538"/>
            <a:ext cx="1047750" cy="422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b="1" dirty="0"/>
              <a:t>Reunião do CNDI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1936750" y="2105025"/>
            <a:ext cx="0" cy="74771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de cantos arredondados 43"/>
          <p:cNvSpPr/>
          <p:nvPr/>
        </p:nvSpPr>
        <p:spPr>
          <a:xfrm>
            <a:off x="1428750" y="2105025"/>
            <a:ext cx="982663" cy="422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b="1" dirty="0"/>
              <a:t>Entrega do SAPI</a:t>
            </a:r>
          </a:p>
        </p:txBody>
      </p:sp>
      <p:sp>
        <p:nvSpPr>
          <p:cNvPr id="29720" name="Título 1"/>
          <p:cNvSpPr txBox="1">
            <a:spLocks/>
          </p:cNvSpPr>
          <p:nvPr/>
        </p:nvSpPr>
        <p:spPr bwMode="auto">
          <a:xfrm>
            <a:off x="-165100" y="68263"/>
            <a:ext cx="9309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9763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buClr>
                <a:srgbClr val="E46C0A"/>
              </a:buClr>
              <a:buSzPct val="128000"/>
              <a:buFont typeface="Georgia" pitchFamily="18" charset="0"/>
              <a:buNone/>
            </a:pPr>
            <a:r>
              <a:rPr lang="pt-BR" sz="3000" b="1">
                <a:latin typeface="Calibri" pitchFamily="34" charset="0"/>
              </a:rPr>
              <a:t>Plano Brasil Maior: Linha do Tempo</a:t>
            </a:r>
          </a:p>
        </p:txBody>
      </p:sp>
      <p:sp>
        <p:nvSpPr>
          <p:cNvPr id="61" name="Forma livre 60"/>
          <p:cNvSpPr/>
          <p:nvPr/>
        </p:nvSpPr>
        <p:spPr bwMode="auto">
          <a:xfrm>
            <a:off x="6797675" y="2881313"/>
            <a:ext cx="1209675" cy="727075"/>
          </a:xfrm>
          <a:custGeom>
            <a:avLst/>
            <a:gdLst>
              <a:gd name="connsiteX0" fmla="*/ 0 w 1329757"/>
              <a:gd name="connsiteY0" fmla="*/ 0 h 531902"/>
              <a:gd name="connsiteX1" fmla="*/ 1063806 w 1329757"/>
              <a:gd name="connsiteY1" fmla="*/ 0 h 531902"/>
              <a:gd name="connsiteX2" fmla="*/ 1329757 w 1329757"/>
              <a:gd name="connsiteY2" fmla="*/ 265951 h 531902"/>
              <a:gd name="connsiteX3" fmla="*/ 1063806 w 1329757"/>
              <a:gd name="connsiteY3" fmla="*/ 531902 h 531902"/>
              <a:gd name="connsiteX4" fmla="*/ 0 w 1329757"/>
              <a:gd name="connsiteY4" fmla="*/ 531902 h 531902"/>
              <a:gd name="connsiteX5" fmla="*/ 265951 w 1329757"/>
              <a:gd name="connsiteY5" fmla="*/ 265951 h 531902"/>
              <a:gd name="connsiteX6" fmla="*/ 0 w 1329757"/>
              <a:gd name="connsiteY6" fmla="*/ 0 h 53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9757" h="531902">
                <a:moveTo>
                  <a:pt x="0" y="0"/>
                </a:moveTo>
                <a:lnTo>
                  <a:pt x="1063806" y="0"/>
                </a:lnTo>
                <a:lnTo>
                  <a:pt x="1329757" y="265951"/>
                </a:lnTo>
                <a:lnTo>
                  <a:pt x="1063806" y="531902"/>
                </a:lnTo>
                <a:lnTo>
                  <a:pt x="0" y="531902"/>
                </a:lnTo>
                <a:lnTo>
                  <a:pt x="265951" y="2659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200666"/>
              <a:satOff val="-3202"/>
              <a:lumOff val="30830"/>
              <a:alphaOff val="0"/>
            </a:schemeClr>
          </a:fillRef>
          <a:effectRef idx="0">
            <a:schemeClr val="accent3">
              <a:shade val="50000"/>
              <a:hueOff val="200666"/>
              <a:satOff val="-3202"/>
              <a:lumOff val="30830"/>
              <a:alphaOff val="0"/>
            </a:schemeClr>
          </a:effectRef>
          <a:fontRef idx="minor">
            <a:schemeClr val="lt1"/>
          </a:fontRef>
        </p:style>
        <p:txBody>
          <a:bodyPr lIns="297955" tIns="21336" rIns="276619" bIns="21336" spcCol="1270" anchor="ctr"/>
          <a:lstStyle/>
          <a:p>
            <a:pPr algn="ctr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100" b="1" dirty="0">
                <a:solidFill>
                  <a:schemeClr val="bg1"/>
                </a:solidFill>
              </a:rPr>
              <a:t>Agosto a Novembro 2012</a:t>
            </a:r>
          </a:p>
        </p:txBody>
      </p:sp>
      <p:sp>
        <p:nvSpPr>
          <p:cNvPr id="62" name="Retângulo de cantos arredondados 61"/>
          <p:cNvSpPr/>
          <p:nvPr/>
        </p:nvSpPr>
        <p:spPr>
          <a:xfrm>
            <a:off x="7185025" y="5264150"/>
            <a:ext cx="1047750" cy="4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b="1" dirty="0"/>
              <a:t>Reunião do CNDI</a:t>
            </a:r>
          </a:p>
        </p:txBody>
      </p:sp>
      <p:sp>
        <p:nvSpPr>
          <p:cNvPr id="66" name="Retângulo de cantos arredondados 65"/>
          <p:cNvSpPr/>
          <p:nvPr/>
        </p:nvSpPr>
        <p:spPr>
          <a:xfrm>
            <a:off x="4557713" y="1984375"/>
            <a:ext cx="1246187" cy="684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00" b="1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pt-BR" sz="1300" b="1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Anúncio de novo conjunto de medidas</a:t>
            </a:r>
          </a:p>
          <a:p>
            <a:pPr algn="ctr">
              <a:defRPr/>
            </a:pPr>
            <a:endParaRPr lang="pt-BR" sz="1300" b="1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1" name="Forma livre 70"/>
          <p:cNvSpPr/>
          <p:nvPr/>
        </p:nvSpPr>
        <p:spPr bwMode="auto">
          <a:xfrm>
            <a:off x="7908925" y="2887663"/>
            <a:ext cx="1211263" cy="727075"/>
          </a:xfrm>
          <a:custGeom>
            <a:avLst/>
            <a:gdLst>
              <a:gd name="connsiteX0" fmla="*/ 0 w 1329757"/>
              <a:gd name="connsiteY0" fmla="*/ 0 h 531902"/>
              <a:gd name="connsiteX1" fmla="*/ 1063806 w 1329757"/>
              <a:gd name="connsiteY1" fmla="*/ 0 h 531902"/>
              <a:gd name="connsiteX2" fmla="*/ 1329757 w 1329757"/>
              <a:gd name="connsiteY2" fmla="*/ 265951 h 531902"/>
              <a:gd name="connsiteX3" fmla="*/ 1063806 w 1329757"/>
              <a:gd name="connsiteY3" fmla="*/ 531902 h 531902"/>
              <a:gd name="connsiteX4" fmla="*/ 0 w 1329757"/>
              <a:gd name="connsiteY4" fmla="*/ 531902 h 531902"/>
              <a:gd name="connsiteX5" fmla="*/ 265951 w 1329757"/>
              <a:gd name="connsiteY5" fmla="*/ 265951 h 531902"/>
              <a:gd name="connsiteX6" fmla="*/ 0 w 1329757"/>
              <a:gd name="connsiteY6" fmla="*/ 0 h 53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9757" h="531902">
                <a:moveTo>
                  <a:pt x="0" y="0"/>
                </a:moveTo>
                <a:lnTo>
                  <a:pt x="1063806" y="0"/>
                </a:lnTo>
                <a:lnTo>
                  <a:pt x="1329757" y="265951"/>
                </a:lnTo>
                <a:lnTo>
                  <a:pt x="1063806" y="531902"/>
                </a:lnTo>
                <a:lnTo>
                  <a:pt x="0" y="531902"/>
                </a:lnTo>
                <a:lnTo>
                  <a:pt x="265951" y="2659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267555"/>
              <a:satOff val="-4269"/>
              <a:lumOff val="41107"/>
              <a:alphaOff val="0"/>
            </a:schemeClr>
          </a:fillRef>
          <a:effectRef idx="0">
            <a:schemeClr val="accent3">
              <a:shade val="50000"/>
              <a:hueOff val="267555"/>
              <a:satOff val="-4269"/>
              <a:lumOff val="41107"/>
              <a:alphaOff val="0"/>
            </a:schemeClr>
          </a:effectRef>
          <a:fontRef idx="minor">
            <a:schemeClr val="lt1"/>
          </a:fontRef>
        </p:style>
        <p:txBody>
          <a:bodyPr lIns="297955" tIns="21336" rIns="276619" bIns="21336" spcCol="1270" anchor="ctr"/>
          <a:lstStyle/>
          <a:p>
            <a:pPr algn="ctr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100" b="1" dirty="0">
                <a:solidFill>
                  <a:schemeClr val="bg1"/>
                </a:solidFill>
              </a:rPr>
              <a:t>Dezembro</a:t>
            </a:r>
          </a:p>
          <a:p>
            <a:pPr algn="ctr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100" b="1" dirty="0">
                <a:solidFill>
                  <a:schemeClr val="bg1"/>
                </a:solidFill>
              </a:rPr>
              <a:t>2012</a:t>
            </a:r>
          </a:p>
        </p:txBody>
      </p:sp>
      <p:sp>
        <p:nvSpPr>
          <p:cNvPr id="73" name="Retângulo de cantos arredondados 72"/>
          <p:cNvSpPr/>
          <p:nvPr/>
        </p:nvSpPr>
        <p:spPr>
          <a:xfrm>
            <a:off x="8045450" y="4264025"/>
            <a:ext cx="1047750" cy="706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300" b="1" dirty="0"/>
              <a:t>Entrega das Agendas Setoriais</a:t>
            </a:r>
          </a:p>
        </p:txBody>
      </p:sp>
    </p:spTree>
    <p:extLst>
      <p:ext uri="{BB962C8B-B14F-4D97-AF65-F5344CB8AC3E}">
        <p14:creationId xmlns:p14="http://schemas.microsoft.com/office/powerpoint/2010/main" val="328759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63526" y="1357965"/>
            <a:ext cx="83465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latin typeface="+mn-lt"/>
              </a:rPr>
              <a:t>O </a:t>
            </a:r>
            <a:r>
              <a:rPr lang="pt-BR" sz="2800" b="1" i="1" dirty="0">
                <a:latin typeface="+mn-lt"/>
              </a:rPr>
              <a:t>Plano Brasil Maior </a:t>
            </a:r>
            <a:r>
              <a:rPr lang="pt-BR" sz="2800" dirty="0">
                <a:latin typeface="+mn-lt"/>
              </a:rPr>
              <a:t>completou seu primeiro ano em agosto de 2012. Nesse período, diversas medidas foram lançadas visando a recuperação da competitividade da indústria brasileira e de seus serviços conexos.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653105" y="0"/>
            <a:ext cx="79486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buClr>
                <a:srgbClr val="E46C0A"/>
              </a:buClr>
              <a:buSzPct val="128000"/>
              <a:buFont typeface="Georgia" pitchFamily="18" charset="0"/>
              <a:buNone/>
            </a:pPr>
            <a:r>
              <a:rPr lang="en-US" sz="4000" b="1" dirty="0" smtClean="0">
                <a:solidFill>
                  <a:srgbClr val="000000"/>
                </a:solidFill>
                <a:latin typeface="+mn-lt"/>
                <a:sym typeface="Helvetica Light" pitchFamily="1" charset="0"/>
              </a:rPr>
              <a:t>Panorama </a:t>
            </a:r>
            <a:r>
              <a:rPr lang="en-US" sz="4000" b="1" dirty="0" err="1" smtClean="0">
                <a:solidFill>
                  <a:srgbClr val="000000"/>
                </a:solidFill>
                <a:latin typeface="+mn-lt"/>
                <a:sym typeface="Helvetica Light" pitchFamily="1" charset="0"/>
              </a:rPr>
              <a:t>geral</a:t>
            </a:r>
            <a:endParaRPr lang="pt-BR" sz="4000" b="1" dirty="0">
              <a:solidFill>
                <a:srgbClr val="000000"/>
              </a:solidFill>
              <a:latin typeface="+mn-lt"/>
              <a:sym typeface="Helvetica Light" pitchFamily="1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99467" y="3423715"/>
            <a:ext cx="7974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>
                <a:latin typeface="+mn-lt"/>
              </a:rPr>
              <a:t>Esse conjunto de medidas pode ser organizado em três grandes blocos</a:t>
            </a:r>
            <a:r>
              <a:rPr lang="pt-BR" sz="2400" i="1" dirty="0" smtClean="0">
                <a:latin typeface="+mn-lt"/>
              </a:rPr>
              <a:t>:</a:t>
            </a:r>
            <a:endParaRPr lang="pt-BR" sz="2400" i="1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03500" y="4213262"/>
            <a:ext cx="7538482" cy="472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>
                <a:latin typeface="+mn-lt"/>
              </a:rPr>
              <a:t>(i) Redução dos custos do trabalho e do capital; </a:t>
            </a:r>
          </a:p>
        </p:txBody>
      </p:sp>
      <p:sp>
        <p:nvSpPr>
          <p:cNvPr id="8" name="Retângulo 7"/>
          <p:cNvSpPr/>
          <p:nvPr/>
        </p:nvSpPr>
        <p:spPr>
          <a:xfrm>
            <a:off x="1403499" y="4657826"/>
            <a:ext cx="7538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>
                <a:latin typeface="+mn-lt"/>
              </a:rPr>
              <a:t>(</a:t>
            </a:r>
            <a:r>
              <a:rPr lang="pt-BR" sz="2400" i="1" dirty="0" err="1">
                <a:latin typeface="+mn-lt"/>
              </a:rPr>
              <a:t>ii</a:t>
            </a:r>
            <a:r>
              <a:rPr lang="pt-BR" sz="2400" i="1" dirty="0">
                <a:latin typeface="+mn-lt"/>
              </a:rPr>
              <a:t>) Estímulos ao desenvolvimento das cadeias produtivas; </a:t>
            </a:r>
          </a:p>
        </p:txBody>
      </p:sp>
      <p:sp>
        <p:nvSpPr>
          <p:cNvPr id="9" name="Retângulo 8"/>
          <p:cNvSpPr/>
          <p:nvPr/>
        </p:nvSpPr>
        <p:spPr>
          <a:xfrm>
            <a:off x="1403499" y="5093529"/>
            <a:ext cx="7538483" cy="472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>
                <a:latin typeface="+mn-lt"/>
              </a:rPr>
              <a:t>(</a:t>
            </a:r>
            <a:r>
              <a:rPr lang="pt-BR" sz="2400" i="1" dirty="0" err="1">
                <a:latin typeface="+mn-lt"/>
              </a:rPr>
              <a:t>iii</a:t>
            </a:r>
            <a:r>
              <a:rPr lang="pt-BR" sz="2400" i="1" dirty="0">
                <a:latin typeface="+mn-lt"/>
              </a:rPr>
              <a:t>) Estímulos às exportações e defesa comercial. </a:t>
            </a:r>
          </a:p>
        </p:txBody>
      </p:sp>
    </p:spTree>
    <p:extLst>
      <p:ext uri="{BB962C8B-B14F-4D97-AF65-F5344CB8AC3E}">
        <p14:creationId xmlns:p14="http://schemas.microsoft.com/office/powerpoint/2010/main" val="79848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 txBox="1">
            <a:spLocks/>
          </p:cNvSpPr>
          <p:nvPr/>
        </p:nvSpPr>
        <p:spPr bwMode="auto">
          <a:xfrm>
            <a:off x="0" y="0"/>
            <a:ext cx="91090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9763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2000"/>
              </a:lnSpc>
              <a:buClr>
                <a:srgbClr val="009999"/>
              </a:buClr>
              <a:buSzPct val="100000"/>
              <a:buFont typeface="Georgia" pitchFamily="18" charset="0"/>
              <a:buNone/>
            </a:pPr>
            <a:endParaRPr lang="pt-BR" sz="2800">
              <a:latin typeface="Calibri" pitchFamily="34" charset="0"/>
            </a:endParaRPr>
          </a:p>
          <a:p>
            <a:pPr algn="r" eaLnBrk="1" hangingPunct="1">
              <a:buClr>
                <a:srgbClr val="E46C0A"/>
              </a:buClr>
              <a:buSzPct val="128000"/>
              <a:buFont typeface="Georgia" pitchFamily="18" charset="0"/>
              <a:buNone/>
            </a:pPr>
            <a:endParaRPr lang="pt-BR" sz="2800">
              <a:latin typeface="Calibri" pitchFamily="34" charset="0"/>
            </a:endParaRPr>
          </a:p>
        </p:txBody>
      </p:sp>
      <p:sp>
        <p:nvSpPr>
          <p:cNvPr id="21507" name="Título 1"/>
          <p:cNvSpPr txBox="1">
            <a:spLocks/>
          </p:cNvSpPr>
          <p:nvPr/>
        </p:nvSpPr>
        <p:spPr bwMode="auto">
          <a:xfrm>
            <a:off x="0" y="26988"/>
            <a:ext cx="9144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9763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buClr>
                <a:srgbClr val="E46C0A"/>
              </a:buClr>
              <a:buSzPct val="128000"/>
              <a:buFont typeface="Georgia" pitchFamily="18" charset="0"/>
              <a:buNone/>
            </a:pPr>
            <a:r>
              <a:rPr lang="pt-BR" sz="4000" b="1">
                <a:solidFill>
                  <a:srgbClr val="000000"/>
                </a:solidFill>
                <a:latin typeface="Calibri" pitchFamily="34" charset="0"/>
              </a:rPr>
              <a:t>Balanço das Medidas Anunciadas</a:t>
            </a:r>
          </a:p>
        </p:txBody>
      </p:sp>
      <p:sp>
        <p:nvSpPr>
          <p:cNvPr id="6" name="Fluxograma: Processo predefinido 5"/>
          <p:cNvSpPr/>
          <p:nvPr/>
        </p:nvSpPr>
        <p:spPr>
          <a:xfrm>
            <a:off x="1616075" y="2732088"/>
            <a:ext cx="5337175" cy="1128712"/>
          </a:xfrm>
          <a:prstGeom prst="flowChartPredefined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3200" b="1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pt-BR" sz="3200" b="1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48 Medidas já Operacionais</a:t>
            </a:r>
          </a:p>
          <a:p>
            <a:pPr algn="ctr">
              <a:defRPr/>
            </a:pPr>
            <a:endParaRPr lang="en-US" sz="3200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" name="Fluxograma: Processo predefinido 6"/>
          <p:cNvSpPr/>
          <p:nvPr/>
        </p:nvSpPr>
        <p:spPr>
          <a:xfrm>
            <a:off x="2897188" y="4373563"/>
            <a:ext cx="5280025" cy="1144587"/>
          </a:xfrm>
          <a:prstGeom prst="flowChartPredefined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11138" algn="ctr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SzPct val="80000"/>
              <a:defRPr/>
            </a:pPr>
            <a:endParaRPr lang="pt-BR" sz="3200" b="1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  <a:p>
            <a:pPr indent="-211138" algn="ctr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SzPct val="80000"/>
              <a:defRPr/>
            </a:pPr>
            <a:r>
              <a:rPr lang="pt-BR" sz="3200" b="1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rPr>
              <a:t>15 Medidas em Implementação</a:t>
            </a:r>
          </a:p>
          <a:p>
            <a:pPr indent="-211138" algn="ctr">
              <a:defRPr/>
            </a:pPr>
            <a:endParaRPr lang="en-US" sz="3200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Fluxograma: Processo predefinido 7"/>
          <p:cNvSpPr/>
          <p:nvPr/>
        </p:nvSpPr>
        <p:spPr>
          <a:xfrm>
            <a:off x="503238" y="1076325"/>
            <a:ext cx="5337175" cy="1128713"/>
          </a:xfrm>
          <a:prstGeom prst="flowChartPredefinedProces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3200" b="1" dirty="0"/>
          </a:p>
          <a:p>
            <a:pPr algn="ctr">
              <a:defRPr/>
            </a:pPr>
            <a:r>
              <a:rPr lang="pt-BR" sz="3200" b="1" dirty="0"/>
              <a:t>63 Medidas Anunciadas</a:t>
            </a:r>
          </a:p>
          <a:p>
            <a:pPr algn="ctr"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044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1346200"/>
            <a:ext cx="9144000" cy="551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1" name="Título 1"/>
          <p:cNvSpPr txBox="1">
            <a:spLocks/>
          </p:cNvSpPr>
          <p:nvPr/>
        </p:nvSpPr>
        <p:spPr bwMode="auto">
          <a:xfrm>
            <a:off x="0" y="0"/>
            <a:ext cx="91090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9763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2000"/>
              </a:lnSpc>
              <a:buClr>
                <a:srgbClr val="009999"/>
              </a:buClr>
              <a:buSzPct val="100000"/>
              <a:buFont typeface="Georgia" pitchFamily="18" charset="0"/>
              <a:buNone/>
            </a:pPr>
            <a:endParaRPr lang="pt-BR" sz="2800">
              <a:latin typeface="Calibri" pitchFamily="34" charset="0"/>
            </a:endParaRPr>
          </a:p>
          <a:p>
            <a:pPr algn="r" eaLnBrk="1" hangingPunct="1">
              <a:buClr>
                <a:srgbClr val="E46C0A"/>
              </a:buClr>
              <a:buSzPct val="128000"/>
              <a:buFont typeface="Georgia" pitchFamily="18" charset="0"/>
              <a:buNone/>
            </a:pPr>
            <a:endParaRPr lang="pt-BR" sz="2800">
              <a:latin typeface="Calibri" pitchFamily="34" charset="0"/>
            </a:endParaRPr>
          </a:p>
        </p:txBody>
      </p:sp>
      <p:sp>
        <p:nvSpPr>
          <p:cNvPr id="22532" name="Título 1"/>
          <p:cNvSpPr txBox="1">
            <a:spLocks/>
          </p:cNvSpPr>
          <p:nvPr/>
        </p:nvSpPr>
        <p:spPr bwMode="auto">
          <a:xfrm>
            <a:off x="-114300" y="-11113"/>
            <a:ext cx="9144000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9763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  <a:buClr>
                <a:srgbClr val="E46C0A"/>
              </a:buClr>
              <a:buSzPct val="128000"/>
              <a:buFont typeface="Georgia" pitchFamily="18" charset="0"/>
              <a:buNone/>
            </a:pPr>
            <a:r>
              <a:rPr lang="pt-BR" sz="3000" b="1">
                <a:solidFill>
                  <a:srgbClr val="000000"/>
                </a:solidFill>
                <a:latin typeface="Calibri" pitchFamily="34" charset="0"/>
              </a:rPr>
              <a:t>Destaques PBM </a:t>
            </a:r>
          </a:p>
          <a:p>
            <a:pPr algn="r" eaLnBrk="1" hangingPunct="1">
              <a:lnSpc>
                <a:spcPct val="80000"/>
              </a:lnSpc>
              <a:buClr>
                <a:srgbClr val="E46C0A"/>
              </a:buClr>
              <a:buSzPct val="128000"/>
              <a:buFont typeface="Georgia" pitchFamily="18" charset="0"/>
              <a:buNone/>
            </a:pPr>
            <a:r>
              <a:rPr lang="pt-BR" sz="3000" b="1">
                <a:solidFill>
                  <a:srgbClr val="000000"/>
                </a:solidFill>
                <a:latin typeface="Calibri" pitchFamily="34" charset="0"/>
              </a:rPr>
              <a:t>Redução dos Custos do Trabalho e Capital</a:t>
            </a:r>
          </a:p>
        </p:txBody>
      </p:sp>
      <p:sp>
        <p:nvSpPr>
          <p:cNvPr id="22533" name="Espaço Reservado para Conteúdo 9"/>
          <p:cNvSpPr>
            <a:spLocks noGrp="1"/>
          </p:cNvSpPr>
          <p:nvPr>
            <p:ph sz="quarter" idx="13"/>
          </p:nvPr>
        </p:nvSpPr>
        <p:spPr>
          <a:xfrm>
            <a:off x="76200" y="1181100"/>
            <a:ext cx="9067800" cy="5143500"/>
          </a:xfrm>
        </p:spPr>
        <p:txBody>
          <a:bodyPr/>
          <a:lstStyle/>
          <a:p>
            <a:r>
              <a:rPr lang="pt-BR" b="1" smtClean="0">
                <a:ea typeface="ＭＳ Ｐゴシック" pitchFamily="34" charset="-128"/>
              </a:rPr>
              <a:t>Desoneração da folha de pagamento</a:t>
            </a:r>
            <a:r>
              <a:rPr lang="pt-BR" smtClean="0">
                <a:ea typeface="ＭＳ Ｐゴシック" pitchFamily="34" charset="-128"/>
              </a:rPr>
              <a:t> para 40 setores intensivos em trabalho: renúncia fiscal estimada em R$ 30 bilhões até 2014</a:t>
            </a:r>
          </a:p>
          <a:p>
            <a:r>
              <a:rPr lang="pt-BR" b="1" smtClean="0">
                <a:ea typeface="ＭＳ Ｐゴシック" pitchFamily="34" charset="-128"/>
              </a:rPr>
              <a:t>Simples Nacional e MEI: </a:t>
            </a:r>
            <a:r>
              <a:rPr lang="pt-BR" smtClean="0">
                <a:ea typeface="ＭＳ Ｐゴシック" pitchFamily="34" charset="-128"/>
              </a:rPr>
              <a:t>inclusão de novos beneficiados a partir da ampliação dos limites das faixas de faturamento</a:t>
            </a:r>
          </a:p>
          <a:p>
            <a:r>
              <a:rPr lang="pt-BR" b="1" smtClean="0">
                <a:ea typeface="ＭＳ Ｐゴシック" pitchFamily="34" charset="-128"/>
              </a:rPr>
              <a:t>Desoneração dos investimentos</a:t>
            </a:r>
            <a:r>
              <a:rPr lang="pt-BR" smtClean="0">
                <a:ea typeface="ＭＳ Ｐゴシック" pitchFamily="34" charset="-128"/>
              </a:rPr>
              <a:t>: completa desoneração dos tributos federais sobre os bens de investimento</a:t>
            </a:r>
          </a:p>
          <a:p>
            <a:r>
              <a:rPr lang="pt-BR" b="1" smtClean="0">
                <a:ea typeface="ＭＳ Ｐゴシック" pitchFamily="34" charset="-128"/>
              </a:rPr>
              <a:t>Depreciação Acelerada: </a:t>
            </a:r>
            <a:r>
              <a:rPr lang="pt-BR" smtClean="0">
                <a:ea typeface="ＭＳ Ｐゴシック" pitchFamily="34" charset="-128"/>
              </a:rPr>
              <a:t>redução</a:t>
            </a:r>
            <a:r>
              <a:rPr lang="pt-BR" b="1" smtClean="0">
                <a:ea typeface="ＭＳ Ｐゴシック" pitchFamily="34" charset="-128"/>
              </a:rPr>
              <a:t> </a:t>
            </a:r>
            <a:r>
              <a:rPr lang="pt-BR" smtClean="0">
                <a:ea typeface="ＭＳ Ｐゴシック" pitchFamily="34" charset="-128"/>
              </a:rPr>
              <a:t>de 10 para 5 anos para bens novos adquiridos ou objeto de contrato de encomenda até 31/12/12</a:t>
            </a:r>
          </a:p>
          <a:p>
            <a:pPr marL="387350" lvl="1"/>
            <a:r>
              <a:rPr lang="pt-BR" b="1" smtClean="0">
                <a:ea typeface="ＭＳ Ｐゴシック" pitchFamily="34" charset="-128"/>
              </a:rPr>
              <a:t>Financiamentos </a:t>
            </a:r>
            <a:r>
              <a:rPr lang="pt-BR" sz="2200" b="1" smtClean="0">
                <a:ea typeface="ＭＳ Ｐゴシック" pitchFamily="34" charset="-128"/>
              </a:rPr>
              <a:t>BNDES</a:t>
            </a:r>
            <a:r>
              <a:rPr lang="pt-BR" sz="2200" smtClean="0">
                <a:ea typeface="ＭＳ Ｐゴシック" pitchFamily="34" charset="-128"/>
              </a:rPr>
              <a:t> - R$ 138 bilhões em créditos (ago/11 a set/2012)</a:t>
            </a:r>
          </a:p>
          <a:p>
            <a:pPr marL="387350" lvl="1">
              <a:spcBef>
                <a:spcPts val="300"/>
              </a:spcBef>
              <a:spcAft>
                <a:spcPts val="200"/>
              </a:spcAft>
            </a:pPr>
            <a:r>
              <a:rPr lang="pt-BR" smtClean="0">
                <a:ea typeface="ＭＳ Ｐゴシック" pitchFamily="34" charset="-128"/>
              </a:rPr>
              <a:t>Desembolsos de R$ 4,2 bilhões para inovação (ago/11 a set/2012)</a:t>
            </a:r>
          </a:p>
          <a:p>
            <a:pPr marL="387350" lvl="1"/>
            <a:r>
              <a:rPr lang="pt-BR" smtClean="0">
                <a:ea typeface="ＭＳ Ｐゴシック" pitchFamily="34" charset="-128"/>
              </a:rPr>
              <a:t>Programa de Sustentação de Investimento (PSI): R$ 157 bilhões desde jun/09</a:t>
            </a:r>
          </a:p>
          <a:p>
            <a:r>
              <a:rPr lang="pt-BR" b="1" smtClean="0">
                <a:ea typeface="ＭＳ Ｐゴシック" pitchFamily="34" charset="-128"/>
              </a:rPr>
              <a:t>Reforço à Inovação via FINEP</a:t>
            </a:r>
            <a:r>
              <a:rPr lang="pt-BR" smtClean="0">
                <a:ea typeface="ＭＳ Ｐゴシック" pitchFamily="34" charset="-128"/>
              </a:rPr>
              <a:t>: desde o lançamento do PBM, 207 projetos aprovados, no valor de R$ 4,6 bilhões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996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1346200"/>
            <a:ext cx="9144000" cy="551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5" name="Título 1"/>
          <p:cNvSpPr txBox="1">
            <a:spLocks/>
          </p:cNvSpPr>
          <p:nvPr/>
        </p:nvSpPr>
        <p:spPr bwMode="auto">
          <a:xfrm>
            <a:off x="0" y="0"/>
            <a:ext cx="91090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9763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2000"/>
              </a:lnSpc>
              <a:buClr>
                <a:srgbClr val="009999"/>
              </a:buClr>
              <a:buSzPct val="100000"/>
              <a:buFont typeface="Georgia" pitchFamily="18" charset="0"/>
              <a:buNone/>
            </a:pPr>
            <a:endParaRPr lang="pt-BR" sz="2800">
              <a:latin typeface="Calibri" pitchFamily="34" charset="0"/>
            </a:endParaRPr>
          </a:p>
          <a:p>
            <a:pPr algn="r" eaLnBrk="1" hangingPunct="1">
              <a:buClr>
                <a:srgbClr val="E46C0A"/>
              </a:buClr>
              <a:buSzPct val="128000"/>
              <a:buFont typeface="Georgia" pitchFamily="18" charset="0"/>
              <a:buNone/>
            </a:pPr>
            <a:endParaRPr lang="pt-BR" sz="2800">
              <a:latin typeface="Calibri" pitchFamily="34" charset="0"/>
            </a:endParaRPr>
          </a:p>
        </p:txBody>
      </p:sp>
      <p:sp>
        <p:nvSpPr>
          <p:cNvPr id="23556" name="Título 1"/>
          <p:cNvSpPr txBox="1">
            <a:spLocks/>
          </p:cNvSpPr>
          <p:nvPr/>
        </p:nvSpPr>
        <p:spPr bwMode="auto">
          <a:xfrm>
            <a:off x="12700" y="-36513"/>
            <a:ext cx="9144000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9763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  <a:buClr>
                <a:srgbClr val="E46C0A"/>
              </a:buClr>
              <a:buSzPct val="128000"/>
              <a:buFont typeface="Georgia" pitchFamily="18" charset="0"/>
              <a:buNone/>
            </a:pPr>
            <a:r>
              <a:rPr lang="pt-BR" sz="3000" b="1">
                <a:solidFill>
                  <a:srgbClr val="000000"/>
                </a:solidFill>
                <a:latin typeface="Calibri" pitchFamily="34" charset="0"/>
              </a:rPr>
              <a:t>Destaques PBM</a:t>
            </a:r>
          </a:p>
          <a:p>
            <a:pPr algn="r" eaLnBrk="1" hangingPunct="1">
              <a:lnSpc>
                <a:spcPct val="80000"/>
              </a:lnSpc>
              <a:buClr>
                <a:srgbClr val="E46C0A"/>
              </a:buClr>
              <a:buSzPct val="128000"/>
              <a:buFont typeface="Georgia" pitchFamily="18" charset="0"/>
              <a:buNone/>
            </a:pPr>
            <a:r>
              <a:rPr lang="pt-BR" sz="3000" b="1">
                <a:solidFill>
                  <a:srgbClr val="000000"/>
                </a:solidFill>
                <a:latin typeface="Calibri" pitchFamily="34" charset="0"/>
              </a:rPr>
              <a:t>Estímulos ao desenvolvimento das cadeias produtivas </a:t>
            </a:r>
          </a:p>
        </p:txBody>
      </p:sp>
      <p:sp>
        <p:nvSpPr>
          <p:cNvPr id="23557" name="Espaço Reservado para Conteúdo 9"/>
          <p:cNvSpPr>
            <a:spLocks noGrp="1"/>
          </p:cNvSpPr>
          <p:nvPr>
            <p:ph sz="quarter" idx="13"/>
          </p:nvPr>
        </p:nvSpPr>
        <p:spPr>
          <a:xfrm>
            <a:off x="114300" y="1219200"/>
            <a:ext cx="8864600" cy="5143500"/>
          </a:xfrm>
        </p:spPr>
        <p:txBody>
          <a:bodyPr/>
          <a:lstStyle/>
          <a:p>
            <a:r>
              <a:rPr lang="pt-BR" b="1" smtClean="0">
                <a:ea typeface="ＭＳ Ｐゴシック" pitchFamily="34" charset="-128"/>
              </a:rPr>
              <a:t>Margens de Preferência para Compras Públicas</a:t>
            </a:r>
            <a:r>
              <a:rPr lang="pt-BR" smtClean="0">
                <a:ea typeface="ＭＳ Ｐゴシック" pitchFamily="34" charset="-128"/>
              </a:rPr>
              <a:t>: R$ 15 bilhões estimados para compra com margem em 2012 </a:t>
            </a:r>
          </a:p>
          <a:p>
            <a:pPr lvl="1"/>
            <a:r>
              <a:rPr lang="pt-BR" smtClean="0">
                <a:ea typeface="ＭＳ Ｐゴシック" pitchFamily="34" charset="-128"/>
              </a:rPr>
              <a:t>Setores beneficiados: têxteis; retroescavadeiras e motoniveladoras; fármacos e medicamentos; equipamentos hospitalares e insumos médicos; equipamentos ferroviários; caminhões, furgões e implementos rodoviários;  papel para impressão de papel moeda).</a:t>
            </a:r>
          </a:p>
          <a:p>
            <a:r>
              <a:rPr lang="pt-BR" b="1" smtClean="0">
                <a:ea typeface="ＭＳ Ｐゴシック" pitchFamily="34" charset="-128"/>
              </a:rPr>
              <a:t>Regimes Tributários Especiais</a:t>
            </a:r>
            <a:r>
              <a:rPr lang="pt-BR" smtClean="0">
                <a:ea typeface="ＭＳ Ｐゴシック" pitchFamily="34" charset="-128"/>
              </a:rPr>
              <a:t>: 8 regimes em operação/implementação: Inovar-Auto, RETID, PADIS, REPNBL, Reporto, Prouca, Reicomp, REIF </a:t>
            </a:r>
          </a:p>
          <a:p>
            <a:r>
              <a:rPr lang="pt-BR" b="1" smtClean="0">
                <a:ea typeface="ＭＳ Ｐゴシック" pitchFamily="34" charset="-128"/>
              </a:rPr>
              <a:t>Crédito para Investimento e Inovação:</a:t>
            </a:r>
          </a:p>
          <a:p>
            <a:pPr lvl="1"/>
            <a:r>
              <a:rPr lang="pt-BR" smtClean="0">
                <a:ea typeface="ＭＳ Ｐゴシック" pitchFamily="34" charset="-128"/>
              </a:rPr>
              <a:t>Plano BNDES e FINEP de Apoio à Inovação Tecnológica Industrial dos Setores Sucroenergético e Sucroquímico - PAISS: 35 planos de negócio já selecionados, com investimento total de R$ 3,1 bi até 2015</a:t>
            </a:r>
          </a:p>
          <a:p>
            <a:pPr lvl="1"/>
            <a:r>
              <a:rPr lang="pt-BR" smtClean="0">
                <a:ea typeface="ＭＳ Ｐゴシック" pitchFamily="34" charset="-128"/>
              </a:rPr>
              <a:t>Plano Conjunto BNDES-Finep-Petrobras de Fomento a Projetos de Inovação na Cadeia de Fornecedores de Bens e Serviços relacionados ao Setor de Petróleo e Gás Natural - Inova Petro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605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1346200"/>
            <a:ext cx="9144000" cy="551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79" name="Título 1"/>
          <p:cNvSpPr txBox="1">
            <a:spLocks/>
          </p:cNvSpPr>
          <p:nvPr/>
        </p:nvSpPr>
        <p:spPr bwMode="auto">
          <a:xfrm>
            <a:off x="0" y="0"/>
            <a:ext cx="91090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9763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2000"/>
              </a:lnSpc>
              <a:buClr>
                <a:srgbClr val="009999"/>
              </a:buClr>
              <a:buSzPct val="100000"/>
              <a:buFont typeface="Georgia" pitchFamily="18" charset="0"/>
              <a:buNone/>
            </a:pPr>
            <a:endParaRPr lang="pt-BR" sz="2800">
              <a:latin typeface="Calibri" pitchFamily="34" charset="0"/>
            </a:endParaRPr>
          </a:p>
          <a:p>
            <a:pPr algn="r" eaLnBrk="1" hangingPunct="1">
              <a:buClr>
                <a:srgbClr val="E46C0A"/>
              </a:buClr>
              <a:buSzPct val="128000"/>
              <a:buFont typeface="Georgia" pitchFamily="18" charset="0"/>
              <a:buNone/>
            </a:pPr>
            <a:endParaRPr lang="pt-BR" sz="2800">
              <a:latin typeface="Calibri" pitchFamily="34" charset="0"/>
            </a:endParaRPr>
          </a:p>
        </p:txBody>
      </p:sp>
      <p:sp>
        <p:nvSpPr>
          <p:cNvPr id="24580" name="Título 1"/>
          <p:cNvSpPr txBox="1">
            <a:spLocks/>
          </p:cNvSpPr>
          <p:nvPr/>
        </p:nvSpPr>
        <p:spPr bwMode="auto">
          <a:xfrm>
            <a:off x="-114300" y="-11113"/>
            <a:ext cx="9144000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9763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  <a:buClr>
                <a:srgbClr val="E46C0A"/>
              </a:buClr>
              <a:buSzPct val="128000"/>
              <a:buFont typeface="Georgia" pitchFamily="18" charset="0"/>
              <a:buNone/>
            </a:pPr>
            <a:r>
              <a:rPr lang="pt-BR" sz="3000" b="1">
                <a:solidFill>
                  <a:srgbClr val="000000"/>
                </a:solidFill>
                <a:latin typeface="Calibri" pitchFamily="34" charset="0"/>
              </a:rPr>
              <a:t>Destaques PBM </a:t>
            </a:r>
          </a:p>
          <a:p>
            <a:pPr algn="r" eaLnBrk="1" hangingPunct="1">
              <a:lnSpc>
                <a:spcPct val="80000"/>
              </a:lnSpc>
              <a:buClr>
                <a:srgbClr val="E46C0A"/>
              </a:buClr>
              <a:buSzPct val="128000"/>
              <a:buFont typeface="Georgia" pitchFamily="18" charset="0"/>
              <a:buNone/>
            </a:pPr>
            <a:r>
              <a:rPr lang="pt-BR" sz="3000" b="1">
                <a:solidFill>
                  <a:srgbClr val="000000"/>
                </a:solidFill>
                <a:latin typeface="Calibri" pitchFamily="34" charset="0"/>
              </a:rPr>
              <a:t>Estímulos às Exportações</a:t>
            </a:r>
          </a:p>
        </p:txBody>
      </p:sp>
      <p:sp>
        <p:nvSpPr>
          <p:cNvPr id="24581" name="Espaço Reservado para Conteúdo 9"/>
          <p:cNvSpPr>
            <a:spLocks noGrp="1"/>
          </p:cNvSpPr>
          <p:nvPr>
            <p:ph sz="quarter" idx="13"/>
          </p:nvPr>
        </p:nvSpPr>
        <p:spPr>
          <a:xfrm>
            <a:off x="76200" y="1244600"/>
            <a:ext cx="9067800" cy="5143500"/>
          </a:xfrm>
        </p:spPr>
        <p:txBody>
          <a:bodyPr/>
          <a:lstStyle/>
          <a:p>
            <a:r>
              <a:rPr lang="pt-BR" b="1" smtClean="0">
                <a:ea typeface="ＭＳ Ｐゴシック" pitchFamily="34" charset="-128"/>
              </a:rPr>
              <a:t>Aceleração do Ressarcimento de Crédito PIS-Cofins Exportações </a:t>
            </a:r>
          </a:p>
          <a:p>
            <a:r>
              <a:rPr lang="pt-BR" b="1" smtClean="0">
                <a:ea typeface="ＭＳ Ｐゴシック" pitchFamily="34" charset="-128"/>
              </a:rPr>
              <a:t>Reintegra: </a:t>
            </a:r>
            <a:r>
              <a:rPr lang="pt-BR" smtClean="0">
                <a:ea typeface="ＭＳ Ｐゴシック" pitchFamily="34" charset="-128"/>
              </a:rPr>
              <a:t>restituição/compensação de créditos residuais na cadeia produtiva para exportações (cerca de 9 mil NCMs)</a:t>
            </a:r>
          </a:p>
          <a:p>
            <a:r>
              <a:rPr lang="pt-BR" sz="240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pt-BR" b="1" smtClean="0">
                <a:ea typeface="ＭＳ Ｐゴシック" pitchFamily="34" charset="-128"/>
              </a:rPr>
              <a:t>Ampliação dos recursos PROEX em 2012: </a:t>
            </a:r>
            <a:r>
              <a:rPr lang="pt-BR" smtClean="0">
                <a:ea typeface="ＭＳ Ｐゴシック" pitchFamily="34" charset="-128"/>
              </a:rPr>
              <a:t>de R$ 1,24 bi para R$ 2,6 bi </a:t>
            </a:r>
          </a:p>
          <a:p>
            <a:r>
              <a:rPr lang="pt-BR" b="1" smtClean="0">
                <a:ea typeface="ＭＳ Ｐゴシック" pitchFamily="34" charset="-128"/>
              </a:rPr>
              <a:t>Empresa Preponderantemente Exportadora: </a:t>
            </a:r>
            <a:r>
              <a:rPr lang="pt-BR" smtClean="0">
                <a:ea typeface="ＭＳ Ｐゴシック" pitchFamily="34" charset="-128"/>
              </a:rPr>
              <a:t>aumento do n</a:t>
            </a:r>
            <a:r>
              <a:rPr lang="pt-BR" baseline="30000" smtClean="0">
                <a:ea typeface="ＭＳ Ｐゴシック" pitchFamily="34" charset="-128"/>
              </a:rPr>
              <a:t>0</a:t>
            </a:r>
            <a:r>
              <a:rPr lang="pt-BR" smtClean="0">
                <a:ea typeface="ＭＳ Ｐゴシック" pitchFamily="34" charset="-128"/>
              </a:rPr>
              <a:t> de empresas com suspensão de IPI, PIS e COFINS sobre aquisição de insumos</a:t>
            </a:r>
          </a:p>
          <a:p>
            <a:r>
              <a:rPr lang="pt-BR" b="1" smtClean="0">
                <a:ea typeface="ＭＳ Ｐゴシック" pitchFamily="34" charset="-128"/>
              </a:rPr>
              <a:t>Seguro de crédito à exportação</a:t>
            </a:r>
            <a:r>
              <a:rPr lang="pt-BR" smtClean="0">
                <a:ea typeface="ＭＳ Ｐゴシック" pitchFamily="34" charset="-128"/>
              </a:rPr>
              <a:t>: aumento do limite de faturamento bruto de MPME beneficiária de R$ 60 milhões para R$ 90 milhões</a:t>
            </a:r>
          </a:p>
          <a:p>
            <a:r>
              <a:rPr lang="pt-BR" b="1" smtClean="0">
                <a:ea typeface="ＭＳ Ｐゴシック" pitchFamily="34" charset="-128"/>
              </a:rPr>
              <a:t>Flexibilização das garantias do Proex</a:t>
            </a:r>
            <a:r>
              <a:rPr lang="pt-BR" smtClean="0">
                <a:ea typeface="ＭＳ Ｐゴシック" pitchFamily="34" charset="-128"/>
              </a:rPr>
              <a:t>: autorização para BB aceitar garantias do próprio empresário (operações até US$50 mil/faturamento anual até R$ 3,6 milhões)</a:t>
            </a:r>
          </a:p>
          <a:p>
            <a:r>
              <a:rPr lang="pt-BR" b="1" smtClean="0">
                <a:ea typeface="ＭＳ Ｐゴシック" pitchFamily="34" charset="-128"/>
              </a:rPr>
              <a:t>ACC indireto para as exportações via </a:t>
            </a:r>
            <a:r>
              <a:rPr lang="pt-BR" b="1" i="1" smtClean="0">
                <a:ea typeface="ＭＳ Ｐゴシック" pitchFamily="34" charset="-128"/>
              </a:rPr>
              <a:t>tradings: </a:t>
            </a:r>
            <a:r>
              <a:rPr lang="pt-BR" smtClean="0">
                <a:ea typeface="ＭＳ Ｐゴシック" pitchFamily="34" charset="-128"/>
              </a:rPr>
              <a:t>autorização para exportadores via </a:t>
            </a:r>
            <a:r>
              <a:rPr lang="pt-BR" i="1" smtClean="0">
                <a:ea typeface="ＭＳ Ｐゴシック" pitchFamily="34" charset="-128"/>
              </a:rPr>
              <a:t>trading</a:t>
            </a:r>
            <a:r>
              <a:rPr lang="pt-BR" smtClean="0">
                <a:ea typeface="ＭＳ Ｐゴシック" pitchFamily="34" charset="-128"/>
              </a:rPr>
              <a:t> financiarem produção a taxas de juros internacionais tomando ACC indireto</a:t>
            </a:r>
          </a:p>
        </p:txBody>
      </p:sp>
    </p:spTree>
    <p:extLst>
      <p:ext uri="{BB962C8B-B14F-4D97-AF65-F5344CB8AC3E}">
        <p14:creationId xmlns:p14="http://schemas.microsoft.com/office/powerpoint/2010/main" val="336307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1346200"/>
            <a:ext cx="9144000" cy="551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ítulo 1"/>
          <p:cNvSpPr txBox="1">
            <a:spLocks/>
          </p:cNvSpPr>
          <p:nvPr/>
        </p:nvSpPr>
        <p:spPr bwMode="auto">
          <a:xfrm>
            <a:off x="0" y="0"/>
            <a:ext cx="91090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9763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lnSpc>
                <a:spcPct val="82000"/>
              </a:lnSpc>
              <a:buClr>
                <a:srgbClr val="009999"/>
              </a:buClr>
              <a:buSzPct val="100000"/>
              <a:buFont typeface="Georgia" pitchFamily="18" charset="0"/>
              <a:buNone/>
            </a:pPr>
            <a:endParaRPr lang="pt-BR" sz="2800">
              <a:latin typeface="Calibri" pitchFamily="34" charset="0"/>
            </a:endParaRPr>
          </a:p>
          <a:p>
            <a:pPr algn="r" eaLnBrk="1" hangingPunct="1">
              <a:buClr>
                <a:srgbClr val="E46C0A"/>
              </a:buClr>
              <a:buSzPct val="128000"/>
              <a:buFont typeface="Georgia" pitchFamily="18" charset="0"/>
              <a:buNone/>
            </a:pPr>
            <a:endParaRPr lang="pt-BR" sz="2800">
              <a:latin typeface="Calibri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114300" y="-11113"/>
            <a:ext cx="9144000" cy="768351"/>
          </a:xfrm>
          <a:prstGeom prst="rect">
            <a:avLst/>
          </a:prstGeom>
          <a:effectLst/>
        </p:spPr>
        <p:txBody>
          <a:bodyPr/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4200" b="1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lnSpc>
                <a:spcPct val="80000"/>
              </a:lnSpc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30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Destaques PBM </a:t>
            </a:r>
          </a:p>
          <a:p>
            <a:pPr algn="r">
              <a:lnSpc>
                <a:spcPct val="80000"/>
              </a:lnSpc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t-BR" sz="30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Defesa Comercial</a:t>
            </a:r>
            <a:endParaRPr lang="pt-BR" sz="30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05" name="Espaço Reservado para Conteúdo 9"/>
          <p:cNvSpPr>
            <a:spLocks noGrp="1"/>
          </p:cNvSpPr>
          <p:nvPr>
            <p:ph sz="quarter" idx="13"/>
          </p:nvPr>
        </p:nvSpPr>
        <p:spPr>
          <a:xfrm>
            <a:off x="63500" y="1219200"/>
            <a:ext cx="8966200" cy="5143500"/>
          </a:xfrm>
        </p:spPr>
        <p:txBody>
          <a:bodyPr/>
          <a:lstStyle/>
          <a:p>
            <a:r>
              <a:rPr lang="pt-BR" b="1" smtClean="0">
                <a:ea typeface="ＭＳ Ｐゴシック" pitchFamily="34" charset="-128"/>
              </a:rPr>
              <a:t>Investigações de falsa declaração de origem</a:t>
            </a:r>
            <a:r>
              <a:rPr lang="pt-BR" smtClean="0">
                <a:ea typeface="ＭＳ Ｐゴシック" pitchFamily="34" charset="-128"/>
              </a:rPr>
              <a:t>: 14 concluídas e 6 em andamento</a:t>
            </a:r>
            <a:endParaRPr lang="pt-BR" sz="3400" smtClean="0">
              <a:ea typeface="ＭＳ Ｐゴシック" pitchFamily="34" charset="-128"/>
            </a:endParaRPr>
          </a:p>
          <a:p>
            <a:r>
              <a:rPr lang="pt-BR" b="1" smtClean="0">
                <a:ea typeface="ＭＳ Ｐゴシック" pitchFamily="34" charset="-128"/>
              </a:rPr>
              <a:t>Grupo de Inteligência de Comércio Exterior (GI-CEX):</a:t>
            </a:r>
            <a:r>
              <a:rPr lang="pt-BR" smtClean="0">
                <a:ea typeface="ＭＳ Ｐゴシック" pitchFamily="34" charset="-128"/>
              </a:rPr>
              <a:t> de 38 denúncias de fraude nas importações, 34 foram analisadas e 16 resultaram na aplicação de medidas administrativas</a:t>
            </a:r>
            <a:endParaRPr lang="pt-BR" sz="3400" smtClean="0">
              <a:ea typeface="ＭＳ Ｐゴシック" pitchFamily="34" charset="-128"/>
            </a:endParaRPr>
          </a:p>
          <a:p>
            <a:pPr>
              <a:spcAft>
                <a:spcPts val="1800"/>
              </a:spcAft>
            </a:pPr>
            <a:r>
              <a:rPr lang="pt-BR" b="1" smtClean="0">
                <a:ea typeface="ＭＳ Ｐゴシック" pitchFamily="34" charset="-128"/>
              </a:rPr>
              <a:t>Aperfeiçoamento da estrutura tarifária:</a:t>
            </a:r>
            <a:r>
              <a:rPr lang="pt-BR" smtClean="0">
                <a:ea typeface="ＭＳ Ｐゴシック" pitchFamily="34" charset="-128"/>
              </a:rPr>
              <a:t> elevação do imposto de importação de 100 códigos NCM e aprovação no Mercosul de decisão que permite a elevação tarifária temporária de mais 100 códigos</a:t>
            </a:r>
            <a:endParaRPr lang="pt-BR" sz="34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pt-BR" smtClean="0">
                <a:ea typeface="ＭＳ Ｐゴシック" pitchFamily="34" charset="-128"/>
              </a:rPr>
              <a:t>→ Em contrapartida, desde agosto de 2011 foram aprovados 2.967 pleitos de ex-tarifários para bens de capital e 105 para bens de informática e telecomunicação (na maioria dos casos, redução para 2% do Imposto de Importação para bens sem produção nacional vinculados a projetos de investimento produtivo no Brasil)</a:t>
            </a:r>
          </a:p>
          <a:p>
            <a:pPr>
              <a:buFont typeface="Wingdings" pitchFamily="2" charset="2"/>
              <a:buNone/>
            </a:pPr>
            <a:endParaRPr lang="pt-B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745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6903</TotalTime>
  <Words>1952</Words>
  <Application>Microsoft Office PowerPoint</Application>
  <PresentationFormat>Apresentação na tela (4:3)</PresentationFormat>
  <Paragraphs>221</Paragraphs>
  <Slides>19</Slides>
  <Notes>11</Notes>
  <HiddenSlides>5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1" baseType="lpstr">
      <vt:lpstr>Slipstream</vt:lpstr>
      <vt:lpstr>Custom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Plano Brasil Maior  Inovar para competir. Competir para crescer.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Abelardo Mendes Jr</dc:creator>
  <cp:lastModifiedBy>hdesk</cp:lastModifiedBy>
  <cp:revision>796</cp:revision>
  <cp:lastPrinted>2012-11-21T19:46:07Z</cp:lastPrinted>
  <dcterms:created xsi:type="dcterms:W3CDTF">2011-06-13T11:48:10Z</dcterms:created>
  <dcterms:modified xsi:type="dcterms:W3CDTF">2012-12-03T21:50:53Z</dcterms:modified>
</cp:coreProperties>
</file>